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5"/>
  </p:notesMasterIdLst>
  <p:sldIdLst>
    <p:sldId id="257" r:id="rId2"/>
    <p:sldId id="360" r:id="rId3"/>
    <p:sldId id="361" r:id="rId4"/>
    <p:sldId id="362" r:id="rId5"/>
    <p:sldId id="363" r:id="rId6"/>
    <p:sldId id="364" r:id="rId7"/>
    <p:sldId id="368" r:id="rId8"/>
    <p:sldId id="369" r:id="rId9"/>
    <p:sldId id="370" r:id="rId10"/>
    <p:sldId id="365" r:id="rId11"/>
    <p:sldId id="366" r:id="rId12"/>
    <p:sldId id="367" r:id="rId13"/>
    <p:sldId id="3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292929"/>
    <a:srgbClr val="2F2F2F"/>
    <a:srgbClr val="1E1F21"/>
    <a:srgbClr val="1D1D1D"/>
    <a:srgbClr val="29292D"/>
    <a:srgbClr val="5F652D"/>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52AA0F-28AF-4EF4-BAD5-01C3E3781ADF}" v="8" dt="2019-10-31T20:33:19.203"/>
    <p1510:client id="{6D66B347-E6C4-4FF5-A8F8-0DF2F2E5B771}" v="6" dt="2019-10-31T20:24:25.0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657" autoAdjust="0"/>
    <p:restoredTop sz="80765" autoAdjust="0"/>
  </p:normalViewPr>
  <p:slideViewPr>
    <p:cSldViewPr snapToGrid="0">
      <p:cViewPr varScale="1">
        <p:scale>
          <a:sx n="90" d="100"/>
          <a:sy n="90" d="100"/>
        </p:scale>
        <p:origin x="264" y="6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redith Morris" userId="99b9a1e8d691eeb4" providerId="LiveId" clId="{4752AA0F-28AF-4EF4-BAD5-01C3E3781ADF}"/>
    <pc:docChg chg="custSel modSld">
      <pc:chgData name="Meredith Morris" userId="99b9a1e8d691eeb4" providerId="LiveId" clId="{4752AA0F-28AF-4EF4-BAD5-01C3E3781ADF}" dt="2019-10-31T20:33:19.198" v="53" actId="20577"/>
      <pc:docMkLst>
        <pc:docMk/>
      </pc:docMkLst>
      <pc:sldChg chg="modSp mod">
        <pc:chgData name="Meredith Morris" userId="99b9a1e8d691eeb4" providerId="LiveId" clId="{4752AA0F-28AF-4EF4-BAD5-01C3E3781ADF}" dt="2019-10-31T20:33:07.729" v="27" actId="6549"/>
        <pc:sldMkLst>
          <pc:docMk/>
          <pc:sldMk cId="2196468716" sldId="257"/>
        </pc:sldMkLst>
        <pc:spChg chg="mod">
          <ac:chgData name="Meredith Morris" userId="99b9a1e8d691eeb4" providerId="LiveId" clId="{4752AA0F-28AF-4EF4-BAD5-01C3E3781ADF}" dt="2019-10-31T20:33:07.729" v="27" actId="6549"/>
          <ac:spMkLst>
            <pc:docMk/>
            <pc:sldMk cId="2196468716" sldId="257"/>
            <ac:spMk id="26" creationId="{963F4CC7-E414-49DF-A136-BB213CF1599D}"/>
          </ac:spMkLst>
        </pc:spChg>
      </pc:sldChg>
      <pc:sldChg chg="addSp delSp modSp mod delAnim modAnim">
        <pc:chgData name="Meredith Morris" userId="99b9a1e8d691eeb4" providerId="LiveId" clId="{4752AA0F-28AF-4EF4-BAD5-01C3E3781ADF}" dt="2019-10-31T20:30:15.024" v="2"/>
        <pc:sldMkLst>
          <pc:docMk/>
          <pc:sldMk cId="1064285608" sldId="364"/>
        </pc:sldMkLst>
        <pc:picChg chg="add mod">
          <ac:chgData name="Meredith Morris" userId="99b9a1e8d691eeb4" providerId="LiveId" clId="{4752AA0F-28AF-4EF4-BAD5-01C3E3781ADF}" dt="2019-10-31T20:30:15.024" v="2"/>
          <ac:picMkLst>
            <pc:docMk/>
            <pc:sldMk cId="1064285608" sldId="364"/>
            <ac:picMk id="2" creationId="{F6091F89-0009-4F7F-854A-365DE533FAAE}"/>
          </ac:picMkLst>
        </pc:picChg>
        <pc:picChg chg="del mod">
          <ac:chgData name="Meredith Morris" userId="99b9a1e8d691eeb4" providerId="LiveId" clId="{4752AA0F-28AF-4EF4-BAD5-01C3E3781ADF}" dt="2019-10-31T20:29:39.696" v="1" actId="478"/>
          <ac:picMkLst>
            <pc:docMk/>
            <pc:sldMk cId="1064285608" sldId="364"/>
            <ac:picMk id="4" creationId="{D098CF2F-72FA-4F14-BBC0-B0515B9FD1BA}"/>
          </ac:picMkLst>
        </pc:picChg>
      </pc:sldChg>
      <pc:sldChg chg="modSp mod">
        <pc:chgData name="Meredith Morris" userId="99b9a1e8d691eeb4" providerId="LiveId" clId="{4752AA0F-28AF-4EF4-BAD5-01C3E3781ADF}" dt="2019-10-31T20:33:19.198" v="53" actId="20577"/>
        <pc:sldMkLst>
          <pc:docMk/>
          <pc:sldMk cId="29083725" sldId="371"/>
        </pc:sldMkLst>
        <pc:spChg chg="mod">
          <ac:chgData name="Meredith Morris" userId="99b9a1e8d691eeb4" providerId="LiveId" clId="{4752AA0F-28AF-4EF4-BAD5-01C3E3781ADF}" dt="2019-10-31T20:33:19.198" v="53" actId="20577"/>
          <ac:spMkLst>
            <pc:docMk/>
            <pc:sldMk cId="29083725" sldId="371"/>
            <ac:spMk id="26" creationId="{963F4CC7-E414-49DF-A136-BB213CF1599D}"/>
          </ac:spMkLst>
        </pc:spChg>
      </pc:sldChg>
    </pc:docChg>
  </pc:docChgLst>
  <pc:docChgLst>
    <pc:chgData name="Meredith Ringel Morris" userId="c8851114-36d1-471f-bf87-9ecc5c5ba2ff" providerId="ADAL" clId="{8220E7D2-6D33-4ABF-BD32-17EF995FA2AD}"/>
    <pc:docChg chg="undo custSel addSld delSld modSld">
      <pc:chgData name="Meredith Ringel Morris" userId="c8851114-36d1-471f-bf87-9ecc5c5ba2ff" providerId="ADAL" clId="{8220E7D2-6D33-4ABF-BD32-17EF995FA2AD}" dt="2019-10-31T20:24:34.688" v="365" actId="6549"/>
      <pc:docMkLst>
        <pc:docMk/>
      </pc:docMkLst>
      <pc:sldChg chg="addSp delSp modSp mod modNotesTx">
        <pc:chgData name="Meredith Ringel Morris" userId="c8851114-36d1-471f-bf87-9ecc5c5ba2ff" providerId="ADAL" clId="{8220E7D2-6D33-4ABF-BD32-17EF995FA2AD}" dt="2019-10-31T20:24:34.688" v="365" actId="6549"/>
        <pc:sldMkLst>
          <pc:docMk/>
          <pc:sldMk cId="2196468716" sldId="257"/>
        </pc:sldMkLst>
        <pc:spChg chg="add del mod">
          <ac:chgData name="Meredith Ringel Morris" userId="c8851114-36d1-471f-bf87-9ecc5c5ba2ff" providerId="ADAL" clId="{8220E7D2-6D33-4ABF-BD32-17EF995FA2AD}" dt="2019-10-31T20:23:32.082" v="361" actId="122"/>
          <ac:spMkLst>
            <pc:docMk/>
            <pc:sldMk cId="2196468716" sldId="257"/>
            <ac:spMk id="26" creationId="{963F4CC7-E414-49DF-A136-BB213CF1599D}"/>
          </ac:spMkLst>
        </pc:spChg>
        <pc:spChg chg="mod">
          <ac:chgData name="Meredith Ringel Morris" userId="c8851114-36d1-471f-bf87-9ecc5c5ba2ff" providerId="ADAL" clId="{8220E7D2-6D33-4ABF-BD32-17EF995FA2AD}" dt="2019-10-31T20:19:55.483" v="70" actId="12788"/>
          <ac:spMkLst>
            <pc:docMk/>
            <pc:sldMk cId="2196468716" sldId="257"/>
            <ac:spMk id="51" creationId="{F828A2CB-5BD3-4D86-9B1A-FE7811DDA16B}"/>
          </ac:spMkLst>
        </pc:spChg>
        <pc:spChg chg="mod">
          <ac:chgData name="Meredith Ringel Morris" userId="c8851114-36d1-471f-bf87-9ecc5c5ba2ff" providerId="ADAL" clId="{8220E7D2-6D33-4ABF-BD32-17EF995FA2AD}" dt="2019-10-31T20:20:32.940" v="98" actId="20577"/>
          <ac:spMkLst>
            <pc:docMk/>
            <pc:sldMk cId="2196468716" sldId="257"/>
            <ac:spMk id="60" creationId="{FF9F60A4-D4EE-4E37-92E9-0517FA0EE2CC}"/>
          </ac:spMkLst>
        </pc:spChg>
        <pc:spChg chg="mod">
          <ac:chgData name="Meredith Ringel Morris" userId="c8851114-36d1-471f-bf87-9ecc5c5ba2ff" providerId="ADAL" clId="{8220E7D2-6D33-4ABF-BD32-17EF995FA2AD}" dt="2019-10-31T20:20:57.085" v="129" actId="122"/>
          <ac:spMkLst>
            <pc:docMk/>
            <pc:sldMk cId="2196468716" sldId="257"/>
            <ac:spMk id="62" creationId="{9BE0ED0A-0E24-4A67-B1CC-3F219D49A430}"/>
          </ac:spMkLst>
        </pc:spChg>
        <pc:spChg chg="mod">
          <ac:chgData name="Meredith Ringel Morris" userId="c8851114-36d1-471f-bf87-9ecc5c5ba2ff" providerId="ADAL" clId="{8220E7D2-6D33-4ABF-BD32-17EF995FA2AD}" dt="2019-10-31T20:20:51.036" v="128" actId="122"/>
          <ac:spMkLst>
            <pc:docMk/>
            <pc:sldMk cId="2196468716" sldId="257"/>
            <ac:spMk id="64" creationId="{6FC89C32-C666-44F2-AAB9-07A8C154569A}"/>
          </ac:spMkLst>
        </pc:spChg>
        <pc:spChg chg="mod">
          <ac:chgData name="Meredith Ringel Morris" userId="c8851114-36d1-471f-bf87-9ecc5c5ba2ff" providerId="ADAL" clId="{8220E7D2-6D33-4ABF-BD32-17EF995FA2AD}" dt="2019-10-31T20:21:08.706" v="154" actId="1037"/>
          <ac:spMkLst>
            <pc:docMk/>
            <pc:sldMk cId="2196468716" sldId="257"/>
            <ac:spMk id="67" creationId="{13DA93AD-94CB-4C0A-AA77-1BA5953BCCA6}"/>
          </ac:spMkLst>
        </pc:spChg>
        <pc:spChg chg="mod">
          <ac:chgData name="Meredith Ringel Morris" userId="c8851114-36d1-471f-bf87-9ecc5c5ba2ff" providerId="ADAL" clId="{8220E7D2-6D33-4ABF-BD32-17EF995FA2AD}" dt="2019-10-31T20:21:24.402" v="193" actId="1037"/>
          <ac:spMkLst>
            <pc:docMk/>
            <pc:sldMk cId="2196468716" sldId="257"/>
            <ac:spMk id="69" creationId="{1C2C755E-FAEF-4250-9FCE-7AD71D410579}"/>
          </ac:spMkLst>
        </pc:spChg>
        <pc:grpChg chg="add mod">
          <ac:chgData name="Meredith Ringel Morris" userId="c8851114-36d1-471f-bf87-9ecc5c5ba2ff" providerId="ADAL" clId="{8220E7D2-6D33-4ABF-BD32-17EF995FA2AD}" dt="2019-10-31T20:23:17.120" v="354" actId="1035"/>
          <ac:grpSpMkLst>
            <pc:docMk/>
            <pc:sldMk cId="2196468716" sldId="257"/>
            <ac:grpSpMk id="37" creationId="{5ADE57B2-C8E1-4B08-90F9-848AD1CD3E9E}"/>
          </ac:grpSpMkLst>
        </pc:grpChg>
        <pc:grpChg chg="mod">
          <ac:chgData name="Meredith Ringel Morris" userId="c8851114-36d1-471f-bf87-9ecc5c5ba2ff" providerId="ADAL" clId="{8220E7D2-6D33-4ABF-BD32-17EF995FA2AD}" dt="2019-10-31T20:20:17.055" v="77" actId="12788"/>
          <ac:grpSpMkLst>
            <pc:docMk/>
            <pc:sldMk cId="2196468716" sldId="257"/>
            <ac:grpSpMk id="39" creationId="{E6954184-A1CB-42B4-B145-F67ED6C4DE7E}"/>
          </ac:grpSpMkLst>
        </pc:grpChg>
        <pc:grpChg chg="mod">
          <ac:chgData name="Meredith Ringel Morris" userId="c8851114-36d1-471f-bf87-9ecc5c5ba2ff" providerId="ADAL" clId="{8220E7D2-6D33-4ABF-BD32-17EF995FA2AD}" dt="2019-10-31T20:20:17.055" v="77" actId="12788"/>
          <ac:grpSpMkLst>
            <pc:docMk/>
            <pc:sldMk cId="2196468716" sldId="257"/>
            <ac:grpSpMk id="41" creationId="{38AF85CB-19F5-4AC8-AABB-947FAA1D54E6}"/>
          </ac:grpSpMkLst>
        </pc:grpChg>
        <pc:grpChg chg="mod">
          <ac:chgData name="Meredith Ringel Morris" userId="c8851114-36d1-471f-bf87-9ecc5c5ba2ff" providerId="ADAL" clId="{8220E7D2-6D33-4ABF-BD32-17EF995FA2AD}" dt="2019-10-31T20:20:17.055" v="77" actId="12788"/>
          <ac:grpSpMkLst>
            <pc:docMk/>
            <pc:sldMk cId="2196468716" sldId="257"/>
            <ac:grpSpMk id="52" creationId="{1CE0403F-5127-4F29-A644-618CD8FEDB5B}"/>
          </ac:grpSpMkLst>
        </pc:grpChg>
        <pc:grpChg chg="mod">
          <ac:chgData name="Meredith Ringel Morris" userId="c8851114-36d1-471f-bf87-9ecc5c5ba2ff" providerId="ADAL" clId="{8220E7D2-6D33-4ABF-BD32-17EF995FA2AD}" dt="2019-10-31T20:20:17.055" v="77" actId="12788"/>
          <ac:grpSpMkLst>
            <pc:docMk/>
            <pc:sldMk cId="2196468716" sldId="257"/>
            <ac:grpSpMk id="53" creationId="{ABD46BC8-D57D-4362-851B-29F8831C5161}"/>
          </ac:grpSpMkLst>
        </pc:grpChg>
        <pc:grpChg chg="del">
          <ac:chgData name="Meredith Ringel Morris" userId="c8851114-36d1-471f-bf87-9ecc5c5ba2ff" providerId="ADAL" clId="{8220E7D2-6D33-4ABF-BD32-17EF995FA2AD}" dt="2019-10-31T20:20:05.908" v="71" actId="478"/>
          <ac:grpSpMkLst>
            <pc:docMk/>
            <pc:sldMk cId="2196468716" sldId="257"/>
            <ac:grpSpMk id="55" creationId="{B610808D-1395-4DF6-9C3B-9E243937A474}"/>
          </ac:grpSpMkLst>
        </pc:grpChg>
        <pc:grpChg chg="del">
          <ac:chgData name="Meredith Ringel Morris" userId="c8851114-36d1-471f-bf87-9ecc5c5ba2ff" providerId="ADAL" clId="{8220E7D2-6D33-4ABF-BD32-17EF995FA2AD}" dt="2019-10-31T20:20:08.635" v="73" actId="478"/>
          <ac:grpSpMkLst>
            <pc:docMk/>
            <pc:sldMk cId="2196468716" sldId="257"/>
            <ac:grpSpMk id="56" creationId="{4B4FFAEB-33DD-4D95-8B7F-319A275944DE}"/>
          </ac:grpSpMkLst>
        </pc:grpChg>
        <pc:grpChg chg="mod">
          <ac:chgData name="Meredith Ringel Morris" userId="c8851114-36d1-471f-bf87-9ecc5c5ba2ff" providerId="ADAL" clId="{8220E7D2-6D33-4ABF-BD32-17EF995FA2AD}" dt="2019-10-31T20:20:17.055" v="77" actId="12788"/>
          <ac:grpSpMkLst>
            <pc:docMk/>
            <pc:sldMk cId="2196468716" sldId="257"/>
            <ac:grpSpMk id="57" creationId="{BB7DEB83-F798-40BB-84CD-2D23FE6AFBF8}"/>
          </ac:grpSpMkLst>
        </pc:grpChg>
        <pc:grpChg chg="mod">
          <ac:chgData name="Meredith Ringel Morris" userId="c8851114-36d1-471f-bf87-9ecc5c5ba2ff" providerId="ADAL" clId="{8220E7D2-6D33-4ABF-BD32-17EF995FA2AD}" dt="2019-10-31T20:20:17.055" v="77" actId="12788"/>
          <ac:grpSpMkLst>
            <pc:docMk/>
            <pc:sldMk cId="2196468716" sldId="257"/>
            <ac:grpSpMk id="59" creationId="{DF4C553C-6ED4-400B-8EC5-9DC069122C4E}"/>
          </ac:grpSpMkLst>
        </pc:grpChg>
        <pc:picChg chg="del">
          <ac:chgData name="Meredith Ringel Morris" userId="c8851114-36d1-471f-bf87-9ecc5c5ba2ff" providerId="ADAL" clId="{8220E7D2-6D33-4ABF-BD32-17EF995FA2AD}" dt="2019-10-31T20:20:10.074" v="74" actId="478"/>
          <ac:picMkLst>
            <pc:docMk/>
            <pc:sldMk cId="2196468716" sldId="257"/>
            <ac:picMk id="54" creationId="{2B326275-E2FC-4B4C-88FB-392DE4B8EBA5}"/>
          </ac:picMkLst>
        </pc:picChg>
        <pc:picChg chg="del">
          <ac:chgData name="Meredith Ringel Morris" userId="c8851114-36d1-471f-bf87-9ecc5c5ba2ff" providerId="ADAL" clId="{8220E7D2-6D33-4ABF-BD32-17EF995FA2AD}" dt="2019-10-31T20:20:10.824" v="75" actId="478"/>
          <ac:picMkLst>
            <pc:docMk/>
            <pc:sldMk cId="2196468716" sldId="257"/>
            <ac:picMk id="58" creationId="{990C3892-65FF-4B1B-B134-D3D3DCE4FD48}"/>
          </ac:picMkLst>
        </pc:picChg>
      </pc:sldChg>
      <pc:sldChg chg="del">
        <pc:chgData name="Meredith Ringel Morris" userId="c8851114-36d1-471f-bf87-9ecc5c5ba2ff" providerId="ADAL" clId="{8220E7D2-6D33-4ABF-BD32-17EF995FA2AD}" dt="2019-10-31T20:24:26.973" v="363" actId="47"/>
        <pc:sldMkLst>
          <pc:docMk/>
          <pc:sldMk cId="3532628430" sldId="258"/>
        </pc:sldMkLst>
      </pc:sldChg>
      <pc:sldChg chg="del">
        <pc:chgData name="Meredith Ringel Morris" userId="c8851114-36d1-471f-bf87-9ecc5c5ba2ff" providerId="ADAL" clId="{8220E7D2-6D33-4ABF-BD32-17EF995FA2AD}" dt="2019-10-31T20:19:10.990" v="0" actId="47"/>
        <pc:sldMkLst>
          <pc:docMk/>
          <pc:sldMk cId="911364719" sldId="259"/>
        </pc:sldMkLst>
      </pc:sldChg>
      <pc:sldChg chg="del">
        <pc:chgData name="Meredith Ringel Morris" userId="c8851114-36d1-471f-bf87-9ecc5c5ba2ff" providerId="ADAL" clId="{8220E7D2-6D33-4ABF-BD32-17EF995FA2AD}" dt="2019-10-31T20:19:14.510" v="1" actId="47"/>
        <pc:sldMkLst>
          <pc:docMk/>
          <pc:sldMk cId="2559773650" sldId="260"/>
        </pc:sldMkLst>
      </pc:sldChg>
      <pc:sldChg chg="del">
        <pc:chgData name="Meredith Ringel Morris" userId="c8851114-36d1-471f-bf87-9ecc5c5ba2ff" providerId="ADAL" clId="{8220E7D2-6D33-4ABF-BD32-17EF995FA2AD}" dt="2019-10-31T20:19:10.990" v="0" actId="47"/>
        <pc:sldMkLst>
          <pc:docMk/>
          <pc:sldMk cId="3006539738" sldId="261"/>
        </pc:sldMkLst>
      </pc:sldChg>
      <pc:sldChg chg="del">
        <pc:chgData name="Meredith Ringel Morris" userId="c8851114-36d1-471f-bf87-9ecc5c5ba2ff" providerId="ADAL" clId="{8220E7D2-6D33-4ABF-BD32-17EF995FA2AD}" dt="2019-10-31T20:19:10.990" v="0" actId="47"/>
        <pc:sldMkLst>
          <pc:docMk/>
          <pc:sldMk cId="4254662873" sldId="262"/>
        </pc:sldMkLst>
      </pc:sldChg>
      <pc:sldChg chg="del">
        <pc:chgData name="Meredith Ringel Morris" userId="c8851114-36d1-471f-bf87-9ecc5c5ba2ff" providerId="ADAL" clId="{8220E7D2-6D33-4ABF-BD32-17EF995FA2AD}" dt="2019-10-31T20:19:10.990" v="0" actId="47"/>
        <pc:sldMkLst>
          <pc:docMk/>
          <pc:sldMk cId="54041879" sldId="264"/>
        </pc:sldMkLst>
      </pc:sldChg>
      <pc:sldChg chg="del">
        <pc:chgData name="Meredith Ringel Morris" userId="c8851114-36d1-471f-bf87-9ecc5c5ba2ff" providerId="ADAL" clId="{8220E7D2-6D33-4ABF-BD32-17EF995FA2AD}" dt="2019-10-31T20:19:10.990" v="0" actId="47"/>
        <pc:sldMkLst>
          <pc:docMk/>
          <pc:sldMk cId="626805397" sldId="265"/>
        </pc:sldMkLst>
      </pc:sldChg>
      <pc:sldChg chg="del">
        <pc:chgData name="Meredith Ringel Morris" userId="c8851114-36d1-471f-bf87-9ecc5c5ba2ff" providerId="ADAL" clId="{8220E7D2-6D33-4ABF-BD32-17EF995FA2AD}" dt="2019-10-31T20:22:47.240" v="261" actId="2696"/>
        <pc:sldMkLst>
          <pc:docMk/>
          <pc:sldMk cId="3002208522" sldId="266"/>
        </pc:sldMkLst>
      </pc:sldChg>
      <pc:sldChg chg="del">
        <pc:chgData name="Meredith Ringel Morris" userId="c8851114-36d1-471f-bf87-9ecc5c5ba2ff" providerId="ADAL" clId="{8220E7D2-6D33-4ABF-BD32-17EF995FA2AD}" dt="2019-10-31T20:19:10.990" v="0" actId="47"/>
        <pc:sldMkLst>
          <pc:docMk/>
          <pc:sldMk cId="1157824768" sldId="300"/>
        </pc:sldMkLst>
      </pc:sldChg>
      <pc:sldChg chg="del">
        <pc:chgData name="Meredith Ringel Morris" userId="c8851114-36d1-471f-bf87-9ecc5c5ba2ff" providerId="ADAL" clId="{8220E7D2-6D33-4ABF-BD32-17EF995FA2AD}" dt="2019-10-31T20:19:10.990" v="0" actId="47"/>
        <pc:sldMkLst>
          <pc:docMk/>
          <pc:sldMk cId="2218328850" sldId="308"/>
        </pc:sldMkLst>
      </pc:sldChg>
      <pc:sldChg chg="del">
        <pc:chgData name="Meredith Ringel Morris" userId="c8851114-36d1-471f-bf87-9ecc5c5ba2ff" providerId="ADAL" clId="{8220E7D2-6D33-4ABF-BD32-17EF995FA2AD}" dt="2019-10-31T20:19:10.990" v="0" actId="47"/>
        <pc:sldMkLst>
          <pc:docMk/>
          <pc:sldMk cId="2008184490" sldId="309"/>
        </pc:sldMkLst>
      </pc:sldChg>
      <pc:sldChg chg="del">
        <pc:chgData name="Meredith Ringel Morris" userId="c8851114-36d1-471f-bf87-9ecc5c5ba2ff" providerId="ADAL" clId="{8220E7D2-6D33-4ABF-BD32-17EF995FA2AD}" dt="2019-10-31T20:19:10.990" v="0" actId="47"/>
        <pc:sldMkLst>
          <pc:docMk/>
          <pc:sldMk cId="2182351150" sldId="310"/>
        </pc:sldMkLst>
      </pc:sldChg>
      <pc:sldChg chg="del">
        <pc:chgData name="Meredith Ringel Morris" userId="c8851114-36d1-471f-bf87-9ecc5c5ba2ff" providerId="ADAL" clId="{8220E7D2-6D33-4ABF-BD32-17EF995FA2AD}" dt="2019-10-31T20:19:10.990" v="0" actId="47"/>
        <pc:sldMkLst>
          <pc:docMk/>
          <pc:sldMk cId="2926898955" sldId="311"/>
        </pc:sldMkLst>
      </pc:sldChg>
      <pc:sldChg chg="del">
        <pc:chgData name="Meredith Ringel Morris" userId="c8851114-36d1-471f-bf87-9ecc5c5ba2ff" providerId="ADAL" clId="{8220E7D2-6D33-4ABF-BD32-17EF995FA2AD}" dt="2019-10-31T20:19:10.990" v="0" actId="47"/>
        <pc:sldMkLst>
          <pc:docMk/>
          <pc:sldMk cId="3635410377" sldId="320"/>
        </pc:sldMkLst>
      </pc:sldChg>
      <pc:sldChg chg="del">
        <pc:chgData name="Meredith Ringel Morris" userId="c8851114-36d1-471f-bf87-9ecc5c5ba2ff" providerId="ADAL" clId="{8220E7D2-6D33-4ABF-BD32-17EF995FA2AD}" dt="2019-10-31T20:19:10.990" v="0" actId="47"/>
        <pc:sldMkLst>
          <pc:docMk/>
          <pc:sldMk cId="362829561" sldId="330"/>
        </pc:sldMkLst>
      </pc:sldChg>
      <pc:sldChg chg="del">
        <pc:chgData name="Meredith Ringel Morris" userId="c8851114-36d1-471f-bf87-9ecc5c5ba2ff" providerId="ADAL" clId="{8220E7D2-6D33-4ABF-BD32-17EF995FA2AD}" dt="2019-10-31T20:19:10.990" v="0" actId="47"/>
        <pc:sldMkLst>
          <pc:docMk/>
          <pc:sldMk cId="3076252521" sldId="332"/>
        </pc:sldMkLst>
      </pc:sldChg>
      <pc:sldChg chg="del">
        <pc:chgData name="Meredith Ringel Morris" userId="c8851114-36d1-471f-bf87-9ecc5c5ba2ff" providerId="ADAL" clId="{8220E7D2-6D33-4ABF-BD32-17EF995FA2AD}" dt="2019-10-31T20:19:10.990" v="0" actId="47"/>
        <pc:sldMkLst>
          <pc:docMk/>
          <pc:sldMk cId="2181207786" sldId="336"/>
        </pc:sldMkLst>
      </pc:sldChg>
      <pc:sldChg chg="del">
        <pc:chgData name="Meredith Ringel Morris" userId="c8851114-36d1-471f-bf87-9ecc5c5ba2ff" providerId="ADAL" clId="{8220E7D2-6D33-4ABF-BD32-17EF995FA2AD}" dt="2019-10-31T20:19:10.990" v="0" actId="47"/>
        <pc:sldMkLst>
          <pc:docMk/>
          <pc:sldMk cId="2852482946" sldId="345"/>
        </pc:sldMkLst>
      </pc:sldChg>
      <pc:sldChg chg="del">
        <pc:chgData name="Meredith Ringel Morris" userId="c8851114-36d1-471f-bf87-9ecc5c5ba2ff" providerId="ADAL" clId="{8220E7D2-6D33-4ABF-BD32-17EF995FA2AD}" dt="2019-10-31T20:19:10.990" v="0" actId="47"/>
        <pc:sldMkLst>
          <pc:docMk/>
          <pc:sldMk cId="997854721" sldId="352"/>
        </pc:sldMkLst>
      </pc:sldChg>
      <pc:sldChg chg="del">
        <pc:chgData name="Meredith Ringel Morris" userId="c8851114-36d1-471f-bf87-9ecc5c5ba2ff" providerId="ADAL" clId="{8220E7D2-6D33-4ABF-BD32-17EF995FA2AD}" dt="2019-10-31T20:19:10.990" v="0" actId="47"/>
        <pc:sldMkLst>
          <pc:docMk/>
          <pc:sldMk cId="3822863953" sldId="353"/>
        </pc:sldMkLst>
      </pc:sldChg>
      <pc:sldChg chg="del">
        <pc:chgData name="Meredith Ringel Morris" userId="c8851114-36d1-471f-bf87-9ecc5c5ba2ff" providerId="ADAL" clId="{8220E7D2-6D33-4ABF-BD32-17EF995FA2AD}" dt="2019-10-31T20:19:10.990" v="0" actId="47"/>
        <pc:sldMkLst>
          <pc:docMk/>
          <pc:sldMk cId="3795418875" sldId="354"/>
        </pc:sldMkLst>
      </pc:sldChg>
      <pc:sldChg chg="del">
        <pc:chgData name="Meredith Ringel Morris" userId="c8851114-36d1-471f-bf87-9ecc5c5ba2ff" providerId="ADAL" clId="{8220E7D2-6D33-4ABF-BD32-17EF995FA2AD}" dt="2019-10-31T20:19:10.990" v="0" actId="47"/>
        <pc:sldMkLst>
          <pc:docMk/>
          <pc:sldMk cId="3295778518" sldId="355"/>
        </pc:sldMkLst>
      </pc:sldChg>
      <pc:sldChg chg="del">
        <pc:chgData name="Meredith Ringel Morris" userId="c8851114-36d1-471f-bf87-9ecc5c5ba2ff" providerId="ADAL" clId="{8220E7D2-6D33-4ABF-BD32-17EF995FA2AD}" dt="2019-10-31T20:19:10.990" v="0" actId="47"/>
        <pc:sldMkLst>
          <pc:docMk/>
          <pc:sldMk cId="3900299998" sldId="356"/>
        </pc:sldMkLst>
      </pc:sldChg>
      <pc:sldChg chg="del">
        <pc:chgData name="Meredith Ringel Morris" userId="c8851114-36d1-471f-bf87-9ecc5c5ba2ff" providerId="ADAL" clId="{8220E7D2-6D33-4ABF-BD32-17EF995FA2AD}" dt="2019-10-31T20:19:10.990" v="0" actId="47"/>
        <pc:sldMkLst>
          <pc:docMk/>
          <pc:sldMk cId="3238788490" sldId="357"/>
        </pc:sldMkLst>
      </pc:sldChg>
      <pc:sldChg chg="del">
        <pc:chgData name="Meredith Ringel Morris" userId="c8851114-36d1-471f-bf87-9ecc5c5ba2ff" providerId="ADAL" clId="{8220E7D2-6D33-4ABF-BD32-17EF995FA2AD}" dt="2019-10-31T20:19:10.990" v="0" actId="47"/>
        <pc:sldMkLst>
          <pc:docMk/>
          <pc:sldMk cId="561853128" sldId="358"/>
        </pc:sldMkLst>
      </pc:sldChg>
      <pc:sldChg chg="del">
        <pc:chgData name="Meredith Ringel Morris" userId="c8851114-36d1-471f-bf87-9ecc5c5ba2ff" providerId="ADAL" clId="{8220E7D2-6D33-4ABF-BD32-17EF995FA2AD}" dt="2019-10-31T20:19:10.990" v="0" actId="47"/>
        <pc:sldMkLst>
          <pc:docMk/>
          <pc:sldMk cId="3677217922" sldId="359"/>
        </pc:sldMkLst>
      </pc:sldChg>
      <pc:sldChg chg="add modNotesTx">
        <pc:chgData name="Meredith Ringel Morris" userId="c8851114-36d1-471f-bf87-9ecc5c5ba2ff" providerId="ADAL" clId="{8220E7D2-6D33-4ABF-BD32-17EF995FA2AD}" dt="2019-10-31T20:24:30.629" v="364" actId="6549"/>
        <pc:sldMkLst>
          <pc:docMk/>
          <pc:sldMk cId="29083725" sldId="371"/>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jpg>
</file>

<file path=ppt/media/image5.jp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EABD12-6215-49EB-9B45-966E537667DD}" type="datetimeFigureOut">
              <a:rPr lang="en-US" smtClean="0"/>
              <a:t>10/31/2019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2C77F3-1BFF-4DD1-931B-82B9C2A7BD03}" type="slidenum">
              <a:rPr lang="en-US" smtClean="0"/>
              <a:t>‹#›</a:t>
            </a:fld>
            <a:endParaRPr lang="en-US"/>
          </a:p>
        </p:txBody>
      </p:sp>
    </p:spTree>
    <p:extLst>
      <p:ext uri="{BB962C8B-B14F-4D97-AF65-F5344CB8AC3E}">
        <p14:creationId xmlns:p14="http://schemas.microsoft.com/office/powerpoint/2010/main" val="797090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2C77F3-1BFF-4DD1-931B-82B9C2A7BD03}" type="slidenum">
              <a:rPr lang="en-US" smtClean="0"/>
              <a:t>1</a:t>
            </a:fld>
            <a:endParaRPr lang="en-US"/>
          </a:p>
        </p:txBody>
      </p:sp>
    </p:spTree>
    <p:extLst>
      <p:ext uri="{BB962C8B-B14F-4D97-AF65-F5344CB8AC3E}">
        <p14:creationId xmlns:p14="http://schemas.microsoft.com/office/powerpoint/2010/main" val="33310280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Illusion Plugin </a:t>
            </a:r>
            <a:r>
              <a:rPr lang="en-US" dirty="0" err="1"/>
              <a:t>artchetecture</a:t>
            </a:r>
            <a:endParaRPr lang="en-US" dirty="0"/>
          </a:p>
          <a:p>
            <a:r>
              <a:rPr lang="en-US" dirty="0"/>
              <a:t>Of the top 13 apps, 10 were Unity apps – unity is popular</a:t>
            </a:r>
          </a:p>
        </p:txBody>
      </p:sp>
      <p:sp>
        <p:nvSpPr>
          <p:cNvPr id="4" name="Slide Number Placeholder 3"/>
          <p:cNvSpPr>
            <a:spLocks noGrp="1"/>
          </p:cNvSpPr>
          <p:nvPr>
            <p:ph type="sldNum" sz="quarter" idx="5"/>
          </p:nvPr>
        </p:nvSpPr>
        <p:spPr/>
        <p:txBody>
          <a:bodyPr/>
          <a:lstStyle/>
          <a:p>
            <a:fld id="{9B2C77F3-1BFF-4DD1-931B-82B9C2A7BD03}" type="slidenum">
              <a:rPr lang="en-US" smtClean="0"/>
              <a:t>10</a:t>
            </a:fld>
            <a:endParaRPr lang="en-US"/>
          </a:p>
        </p:txBody>
      </p:sp>
    </p:spTree>
    <p:extLst>
      <p:ext uri="{BB962C8B-B14F-4D97-AF65-F5344CB8AC3E}">
        <p14:creationId xmlns:p14="http://schemas.microsoft.com/office/powerpoint/2010/main" val="14082662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60% of the apps, all of the nine low vision tools were effective</a:t>
            </a:r>
          </a:p>
          <a:p>
            <a:r>
              <a:rPr lang="en-US" sz="1200" kern="1200" dirty="0">
                <a:solidFill>
                  <a:schemeClr val="tx1"/>
                </a:solidFill>
                <a:effectLst/>
                <a:latin typeface="+mn-lt"/>
                <a:ea typeface="+mn-ea"/>
                <a:cs typeface="+mn-cs"/>
              </a:rPr>
              <a:t>We investigated what caused the failure of some tools and found two main reasons: (1) The tool implementation conflicted with the original app implementation: the tools implemented by post-processing shaders (</a:t>
            </a:r>
            <a:r>
              <a:rPr lang="en-US" sz="1200" i="1" kern="1200" dirty="0">
                <a:solidFill>
                  <a:schemeClr val="tx1"/>
                </a:solidFill>
                <a:effectLst/>
                <a:latin typeface="+mn-lt"/>
                <a:ea typeface="+mn-ea"/>
                <a:cs typeface="+mn-cs"/>
              </a:rPr>
              <a:t>e.g</a:t>
            </a:r>
            <a:r>
              <a:rPr lang="en-US" sz="1200" kern="1200" dirty="0">
                <a:solidFill>
                  <a:schemeClr val="tx1"/>
                </a:solidFill>
                <a:effectLst/>
                <a:latin typeface="+mn-lt"/>
                <a:ea typeface="+mn-ea"/>
                <a:cs typeface="+mn-cs"/>
              </a:rPr>
              <a:t>., Edge Enhancement) conflicted with the special rendering method [87] in </a:t>
            </a:r>
            <a:r>
              <a:rPr lang="en-US" sz="1200" i="1" kern="1200" dirty="0">
                <a:solidFill>
                  <a:schemeClr val="tx1"/>
                </a:solidFill>
                <a:effectLst/>
                <a:latin typeface="+mn-lt"/>
                <a:ea typeface="+mn-ea"/>
                <a:cs typeface="+mn-cs"/>
              </a:rPr>
              <a:t>The Lab</a:t>
            </a:r>
            <a:r>
              <a:rPr lang="en-US" sz="1200" kern="1200" dirty="0">
                <a:solidFill>
                  <a:schemeClr val="tx1"/>
                </a:solidFill>
                <a:effectLst/>
                <a:latin typeface="+mn-lt"/>
                <a:ea typeface="+mn-ea"/>
                <a:cs typeface="+mn-cs"/>
              </a:rPr>
              <a:t> and the original post-processing shaders in </a:t>
            </a:r>
            <a:r>
              <a:rPr lang="en-US" sz="1200" i="1" kern="1200" dirty="0">
                <a:solidFill>
                  <a:schemeClr val="tx1"/>
                </a:solidFill>
                <a:effectLst/>
                <a:latin typeface="+mn-lt"/>
                <a:ea typeface="+mn-ea"/>
                <a:cs typeface="+mn-cs"/>
              </a:rPr>
              <a:t>Tilt Brush </a:t>
            </a:r>
            <a:r>
              <a:rPr lang="en-US" sz="1200" kern="1200" dirty="0">
                <a:solidFill>
                  <a:schemeClr val="tx1"/>
                </a:solidFill>
                <a:effectLst/>
                <a:latin typeface="+mn-lt"/>
                <a:ea typeface="+mn-ea"/>
                <a:cs typeface="+mn-cs"/>
              </a:rPr>
              <a:t>and </a:t>
            </a:r>
            <a:r>
              <a:rPr lang="en-US" sz="1200" i="1" kern="1200" dirty="0" err="1">
                <a:solidFill>
                  <a:schemeClr val="tx1"/>
                </a:solidFill>
                <a:effectLst/>
                <a:latin typeface="+mn-lt"/>
                <a:ea typeface="+mn-ea"/>
                <a:cs typeface="+mn-cs"/>
              </a:rPr>
              <a:t>Audioshield</a:t>
            </a:r>
            <a:r>
              <a:rPr lang="en-US" sz="1200" kern="1200" dirty="0">
                <a:solidFill>
                  <a:schemeClr val="tx1"/>
                </a:solidFill>
                <a:effectLst/>
                <a:latin typeface="+mn-lt"/>
                <a:ea typeface="+mn-ea"/>
                <a:cs typeface="+mn-cs"/>
              </a:rPr>
              <a:t>. (2) The app does not have any text component (</a:t>
            </a:r>
            <a:r>
              <a:rPr lang="en-US" sz="1200" i="1" kern="1200" dirty="0">
                <a:solidFill>
                  <a:schemeClr val="tx1"/>
                </a:solidFill>
                <a:effectLst/>
                <a:latin typeface="+mn-lt"/>
                <a:ea typeface="+mn-ea"/>
                <a:cs typeface="+mn-cs"/>
              </a:rPr>
              <a:t>Job Simulator</a:t>
            </a:r>
            <a:r>
              <a:rPr lang="en-US" sz="1200" kern="1200" dirty="0">
                <a:solidFill>
                  <a:schemeClr val="tx1"/>
                </a:solidFill>
                <a:effectLst/>
                <a:latin typeface="+mn-lt"/>
                <a:ea typeface="+mn-ea"/>
                <a:cs typeface="+mn-cs"/>
              </a:rPr>
              <a:t>) or the text component was obsolete (</a:t>
            </a:r>
            <a:r>
              <a:rPr lang="en-US" sz="1200" i="1" kern="1200" dirty="0" err="1">
                <a:solidFill>
                  <a:schemeClr val="tx1"/>
                </a:solidFill>
                <a:effectLst/>
                <a:latin typeface="+mn-lt"/>
                <a:ea typeface="+mn-ea"/>
                <a:cs typeface="+mn-cs"/>
              </a:rPr>
              <a:t>Audioshield</a:t>
            </a:r>
            <a:r>
              <a:rPr lang="en-US" sz="1200" kern="1200" dirty="0">
                <a:solidFill>
                  <a:schemeClr val="tx1"/>
                </a:solidFill>
                <a:effectLst/>
                <a:latin typeface="+mn-lt"/>
                <a:ea typeface="+mn-ea"/>
                <a:cs typeface="+mn-cs"/>
              </a:rPr>
              <a:t>), so that Text Augmentation and Text to Speech were ineffective</a:t>
            </a:r>
            <a:endParaRPr lang="en-US" dirty="0"/>
          </a:p>
          <a:p>
            <a:endParaRPr lang="en-US" dirty="0"/>
          </a:p>
        </p:txBody>
      </p:sp>
      <p:sp>
        <p:nvSpPr>
          <p:cNvPr id="4" name="Slide Number Placeholder 3"/>
          <p:cNvSpPr>
            <a:spLocks noGrp="1"/>
          </p:cNvSpPr>
          <p:nvPr>
            <p:ph type="sldNum" sz="quarter" idx="5"/>
          </p:nvPr>
        </p:nvSpPr>
        <p:spPr/>
        <p:txBody>
          <a:bodyPr/>
          <a:lstStyle/>
          <a:p>
            <a:fld id="{9B2C77F3-1BFF-4DD1-931B-82B9C2A7BD03}" type="slidenum">
              <a:rPr lang="en-US" smtClean="0"/>
              <a:t>11</a:t>
            </a:fld>
            <a:endParaRPr lang="en-US"/>
          </a:p>
        </p:txBody>
      </p:sp>
    </p:spTree>
    <p:extLst>
      <p:ext uri="{BB962C8B-B14F-4D97-AF65-F5344CB8AC3E}">
        <p14:creationId xmlns:p14="http://schemas.microsoft.com/office/powerpoint/2010/main" val="274834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Method:  got a tutorial, and an API document we prepared.  Had to apply the toolkit either to their own project or the open source Escape VR game, then did an interview</a:t>
            </a:r>
          </a:p>
          <a:p>
            <a:r>
              <a:rPr lang="en-US" dirty="0"/>
              <a:t>None were aware of accessibility guidelines for VR</a:t>
            </a:r>
          </a:p>
          <a:p>
            <a:r>
              <a:rPr lang="en-US" dirty="0"/>
              <a:t>D2 indicated filling in “description” might be too time consuming</a:t>
            </a:r>
          </a:p>
          <a:p>
            <a:r>
              <a:rPr lang="en-US" dirty="0"/>
              <a:t>Wanted control over the aesthetics</a:t>
            </a:r>
          </a:p>
        </p:txBody>
      </p:sp>
      <p:sp>
        <p:nvSpPr>
          <p:cNvPr id="4" name="Slide Number Placeholder 3"/>
          <p:cNvSpPr>
            <a:spLocks noGrp="1"/>
          </p:cNvSpPr>
          <p:nvPr>
            <p:ph type="sldNum" sz="quarter" idx="5"/>
          </p:nvPr>
        </p:nvSpPr>
        <p:spPr/>
        <p:txBody>
          <a:bodyPr/>
          <a:lstStyle/>
          <a:p>
            <a:fld id="{9B2C77F3-1BFF-4DD1-931B-82B9C2A7BD03}" type="slidenum">
              <a:rPr lang="en-US" smtClean="0"/>
              <a:t>12</a:t>
            </a:fld>
            <a:endParaRPr lang="en-US"/>
          </a:p>
        </p:txBody>
      </p:sp>
    </p:spTree>
    <p:extLst>
      <p:ext uri="{BB962C8B-B14F-4D97-AF65-F5344CB8AC3E}">
        <p14:creationId xmlns:p14="http://schemas.microsoft.com/office/powerpoint/2010/main" val="41210568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2C77F3-1BFF-4DD1-931B-82B9C2A7BD03}" type="slidenum">
              <a:rPr lang="en-US" smtClean="0"/>
              <a:t>13</a:t>
            </a:fld>
            <a:endParaRPr lang="en-US"/>
          </a:p>
        </p:txBody>
      </p:sp>
    </p:spTree>
    <p:extLst>
      <p:ext uri="{BB962C8B-B14F-4D97-AF65-F5344CB8AC3E}">
        <p14:creationId xmlns:p14="http://schemas.microsoft.com/office/powerpoint/2010/main" val="930571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Low vision is a visual impairment that cannot be corrected with eyeglasses or contact lenses.  This includes a variety of visual conditions such as blurred vision, loss of peripheral vision, and extreme light sensitivity. Low vision affects 217 million people worldwide.  If we think of our framework of temporary or situational impairments, then this number greatly expands if we think of people who aren’t wearing their glasses, people who recently had eye surgery or eye drops, people who take medications that impact their vision, etc. Our goal is to make VR more accessible to this user group.</a:t>
            </a:r>
          </a:p>
        </p:txBody>
      </p:sp>
      <p:sp>
        <p:nvSpPr>
          <p:cNvPr id="4" name="Slide Number Placeholder 3"/>
          <p:cNvSpPr>
            <a:spLocks noGrp="1"/>
          </p:cNvSpPr>
          <p:nvPr>
            <p:ph type="sldNum" sz="quarter" idx="5"/>
          </p:nvPr>
        </p:nvSpPr>
        <p:spPr/>
        <p:txBody>
          <a:bodyPr/>
          <a:lstStyle/>
          <a:p>
            <a:fld id="{9B2C77F3-1BFF-4DD1-931B-82B9C2A7BD03}" type="slidenum">
              <a:rPr lang="en-US" smtClean="0"/>
              <a:t>2</a:t>
            </a:fld>
            <a:endParaRPr lang="en-US"/>
          </a:p>
        </p:txBody>
      </p:sp>
    </p:spTree>
    <p:extLst>
      <p:ext uri="{BB962C8B-B14F-4D97-AF65-F5344CB8AC3E}">
        <p14:creationId xmlns:p14="http://schemas.microsoft.com/office/powerpoint/2010/main" val="2083647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kern="1200" dirty="0" err="1">
                <a:solidFill>
                  <a:schemeClr val="tx1"/>
                </a:solidFill>
                <a:effectLst/>
                <a:latin typeface="+mn-lt"/>
                <a:ea typeface="+mn-ea"/>
                <a:cs typeface="+mn-cs"/>
              </a:rPr>
              <a:t>GearVR</a:t>
            </a:r>
            <a:r>
              <a:rPr lang="en-US" sz="1200" kern="1200" dirty="0">
                <a:solidFill>
                  <a:schemeClr val="tx1"/>
                </a:solidFill>
                <a:effectLst/>
                <a:latin typeface="+mn-lt"/>
                <a:ea typeface="+mn-ea"/>
                <a:cs typeface="+mn-cs"/>
              </a:rPr>
              <a:t> Framework also supports some accessibility features, such as basic zooming and inverted color options for low vision users. Teofilo </a:t>
            </a:r>
            <a:r>
              <a:rPr lang="en-US" sz="1200" i="1" kern="1200" dirty="0">
                <a:solidFill>
                  <a:schemeClr val="tx1"/>
                </a:solidFill>
                <a:effectLst/>
                <a:latin typeface="+mn-lt"/>
                <a:ea typeface="+mn-ea"/>
                <a:cs typeface="+mn-cs"/>
              </a:rPr>
              <a:t>et al</a:t>
            </a:r>
            <a:r>
              <a:rPr lang="en-US" sz="1200" kern="1200" dirty="0">
                <a:solidFill>
                  <a:schemeClr val="tx1"/>
                </a:solidFill>
                <a:effectLst/>
                <a:latin typeface="+mn-lt"/>
                <a:ea typeface="+mn-ea"/>
                <a:cs typeface="+mn-cs"/>
              </a:rPr>
              <a:t>. evaluated these features, confirming that users with disabilities showed enthusiasm for them. These prior projects adapted basic low vision features on 2D displays to the virtual space; SeeingVR builds on prior work by considering the 3D space presented by VR, a variety of VR tasks, and a range of low vision conditions. </a:t>
            </a:r>
          </a:p>
          <a:p>
            <a:r>
              <a:rPr lang="en-US" sz="1200" kern="1200" dirty="0">
                <a:solidFill>
                  <a:schemeClr val="tx1"/>
                </a:solidFill>
                <a:effectLst/>
                <a:latin typeface="+mn-lt"/>
                <a:ea typeface="+mn-ea"/>
                <a:cs typeface="+mn-cs"/>
              </a:rPr>
              <a:t>Related work:  low-tech and status quo tools for LV, and AR for LV</a:t>
            </a:r>
            <a:endParaRPr lang="en-US" dirty="0"/>
          </a:p>
        </p:txBody>
      </p:sp>
      <p:sp>
        <p:nvSpPr>
          <p:cNvPr id="4" name="Slide Number Placeholder 3"/>
          <p:cNvSpPr>
            <a:spLocks noGrp="1"/>
          </p:cNvSpPr>
          <p:nvPr>
            <p:ph type="sldNum" sz="quarter" idx="5"/>
          </p:nvPr>
        </p:nvSpPr>
        <p:spPr/>
        <p:txBody>
          <a:bodyPr/>
          <a:lstStyle/>
          <a:p>
            <a:fld id="{9B2C77F3-1BFF-4DD1-931B-82B9C2A7BD03}" type="slidenum">
              <a:rPr lang="en-US" smtClean="0"/>
              <a:t>3</a:t>
            </a:fld>
            <a:endParaRPr lang="en-US"/>
          </a:p>
        </p:txBody>
      </p:sp>
    </p:spTree>
    <p:extLst>
      <p:ext uri="{BB962C8B-B14F-4D97-AF65-F5344CB8AC3E}">
        <p14:creationId xmlns:p14="http://schemas.microsoft.com/office/powerpoint/2010/main" val="38794619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teleport or walk to see things in the VR environment (or float to see things up high)</a:t>
            </a:r>
          </a:p>
          <a:p>
            <a:r>
              <a:rPr lang="en-US" dirty="0"/>
              <a:t>Where is laser pointer aimed?  Hard to pick up virtual objects by judging distance.  Tracking moving targets hard w/ reduced visual field</a:t>
            </a:r>
          </a:p>
          <a:p>
            <a:r>
              <a:rPr lang="en-US" dirty="0"/>
              <a:t>Contrast, brightness</a:t>
            </a:r>
          </a:p>
        </p:txBody>
      </p:sp>
      <p:sp>
        <p:nvSpPr>
          <p:cNvPr id="4" name="Slide Number Placeholder 3"/>
          <p:cNvSpPr>
            <a:spLocks noGrp="1"/>
          </p:cNvSpPr>
          <p:nvPr>
            <p:ph type="sldNum" sz="quarter" idx="5"/>
          </p:nvPr>
        </p:nvSpPr>
        <p:spPr/>
        <p:txBody>
          <a:bodyPr/>
          <a:lstStyle/>
          <a:p>
            <a:fld id="{9B2C77F3-1BFF-4DD1-931B-82B9C2A7BD03}" type="slidenum">
              <a:rPr lang="en-US" smtClean="0"/>
              <a:t>4</a:t>
            </a:fld>
            <a:endParaRPr lang="en-US"/>
          </a:p>
        </p:txBody>
      </p:sp>
    </p:spTree>
    <p:extLst>
      <p:ext uri="{BB962C8B-B14F-4D97-AF65-F5344CB8AC3E}">
        <p14:creationId xmlns:p14="http://schemas.microsoft.com/office/powerpoint/2010/main" val="1199322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Toolkit so that users can select tools needed based on their visual abilities and the application </a:t>
            </a:r>
            <a:r>
              <a:rPr lang="en-US" dirty="0" err="1"/>
              <a:t>context.Tools</a:t>
            </a:r>
            <a:r>
              <a:rPr lang="en-US" dirty="0"/>
              <a:t> inspired by familiar metaphors (low-tech tools, 2D tools, smartphone apps), but adapted for 3D virtual space. Unity is one of the most widely-used platforms for VR development.</a:t>
            </a:r>
          </a:p>
          <a:p>
            <a:r>
              <a:rPr lang="en-US" dirty="0"/>
              <a:t>9 can be applied post-hoc, since many designers fail to take accessibility into account. </a:t>
            </a:r>
          </a:p>
          <a:p>
            <a:r>
              <a:rPr lang="en-US" sz="1200" kern="1200" dirty="0">
                <a:solidFill>
                  <a:schemeClr val="tx1"/>
                </a:solidFill>
                <a:effectLst/>
                <a:latin typeface="+mn-lt"/>
                <a:ea typeface="+mn-ea"/>
                <a:cs typeface="+mn-cs"/>
              </a:rPr>
              <a:t>Our SeeingVR plugin augments Unity-based VR apps during runtime. After the user specifies the path of the VR app to be augmented and runs our plugin, SeeingVR adds itself to the VR app. After starting the app, the user can now select and adjust the various tools of SeeingVR in real time. We used the Illusion Plugin Architecture (IPA) [84], which allows developers to inject code into an existing Unity app in the form of a dynamic-link library (DLL). We first implemented all our low vision tools in Unity and compiled the relevant components (</a:t>
            </a:r>
            <a:r>
              <a:rPr lang="en-US" sz="1200" i="1" kern="1200" dirty="0">
                <a:solidFill>
                  <a:schemeClr val="tx1"/>
                </a:solidFill>
                <a:effectLst/>
                <a:latin typeface="+mn-lt"/>
                <a:ea typeface="+mn-ea"/>
                <a:cs typeface="+mn-cs"/>
              </a:rPr>
              <a:t>e.g</a:t>
            </a:r>
            <a:r>
              <a:rPr lang="en-US" sz="1200" kern="1200" dirty="0">
                <a:solidFill>
                  <a:schemeClr val="tx1"/>
                </a:solidFill>
                <a:effectLst/>
                <a:latin typeface="+mn-lt"/>
                <a:ea typeface="+mn-ea"/>
                <a:cs typeface="+mn-cs"/>
              </a:rPr>
              <a:t>., prefab, shader) into an </a:t>
            </a:r>
            <a:r>
              <a:rPr lang="en-US" sz="1200" kern="1200" dirty="0" err="1">
                <a:solidFill>
                  <a:schemeClr val="tx1"/>
                </a:solidFill>
                <a:effectLst/>
                <a:latin typeface="+mn-lt"/>
                <a:ea typeface="+mn-ea"/>
                <a:cs typeface="+mn-cs"/>
              </a:rPr>
              <a:t>AssetBundle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i.e</a:t>
            </a:r>
            <a:r>
              <a:rPr lang="en-US" sz="1200" kern="1200" dirty="0">
                <a:solidFill>
                  <a:schemeClr val="tx1"/>
                </a:solidFill>
                <a:effectLst/>
                <a:latin typeface="+mn-lt"/>
                <a:ea typeface="+mn-ea"/>
                <a:cs typeface="+mn-cs"/>
              </a:rPr>
              <a:t>., an archive file containing Unity data that can be loaded at runtime). We then built an IPA-compatible DLL that loads all the tools from the </a:t>
            </a:r>
            <a:r>
              <a:rPr lang="en-US" sz="1200" kern="1200" dirty="0" err="1">
                <a:solidFill>
                  <a:schemeClr val="tx1"/>
                </a:solidFill>
                <a:effectLst/>
                <a:latin typeface="+mn-lt"/>
                <a:ea typeface="+mn-ea"/>
                <a:cs typeface="+mn-cs"/>
              </a:rPr>
              <a:t>AssetBundle</a:t>
            </a:r>
            <a:r>
              <a:rPr lang="en-US" sz="1200" kern="1200" dirty="0">
                <a:solidFill>
                  <a:schemeClr val="tx1"/>
                </a:solidFill>
                <a:effectLst/>
                <a:latin typeface="+mn-lt"/>
                <a:ea typeface="+mn-ea"/>
                <a:cs typeface="+mn-cs"/>
              </a:rPr>
              <a:t> into the current VR app. Our plugin then automatically runs the IPA, injecting the DLL into a specific VR app.</a:t>
            </a:r>
            <a:endParaRPr lang="en-US" dirty="0"/>
          </a:p>
        </p:txBody>
      </p:sp>
      <p:sp>
        <p:nvSpPr>
          <p:cNvPr id="4" name="Slide Number Placeholder 3"/>
          <p:cNvSpPr>
            <a:spLocks noGrp="1"/>
          </p:cNvSpPr>
          <p:nvPr>
            <p:ph type="sldNum" sz="quarter" idx="5"/>
          </p:nvPr>
        </p:nvSpPr>
        <p:spPr/>
        <p:txBody>
          <a:bodyPr/>
          <a:lstStyle/>
          <a:p>
            <a:fld id="{9B2C77F3-1BFF-4DD1-931B-82B9C2A7BD03}" type="slidenum">
              <a:rPr lang="en-US" smtClean="0"/>
              <a:t>5</a:t>
            </a:fld>
            <a:endParaRPr lang="en-US"/>
          </a:p>
        </p:txBody>
      </p:sp>
    </p:spTree>
    <p:extLst>
      <p:ext uri="{BB962C8B-B14F-4D97-AF65-F5344CB8AC3E}">
        <p14:creationId xmlns:p14="http://schemas.microsoft.com/office/powerpoint/2010/main" val="2221945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video around 6:20 when it starts to talk about evaluation</a:t>
            </a:r>
          </a:p>
        </p:txBody>
      </p:sp>
      <p:sp>
        <p:nvSpPr>
          <p:cNvPr id="4" name="Slide Number Placeholder 3"/>
          <p:cNvSpPr>
            <a:spLocks noGrp="1"/>
          </p:cNvSpPr>
          <p:nvPr>
            <p:ph type="sldNum" sz="quarter" idx="5"/>
          </p:nvPr>
        </p:nvSpPr>
        <p:spPr/>
        <p:txBody>
          <a:bodyPr/>
          <a:lstStyle/>
          <a:p>
            <a:fld id="{9B2C77F3-1BFF-4DD1-931B-82B9C2A7BD03}" type="slidenum">
              <a:rPr lang="en-US" smtClean="0"/>
              <a:t>6</a:t>
            </a:fld>
            <a:endParaRPr lang="en-US"/>
          </a:p>
        </p:txBody>
      </p:sp>
    </p:spTree>
    <p:extLst>
      <p:ext uri="{BB962C8B-B14F-4D97-AF65-F5344CB8AC3E}">
        <p14:creationId xmlns:p14="http://schemas.microsoft.com/office/powerpoint/2010/main" val="26350430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Limited peripheral vision, blind spots in peripheral vision, narrow field of view, no vision in one eye, light sensitivity, etc. 8 were legally blind (acuity of less than 20/200 and/or visual field of &lt; 20 degrees).</a:t>
            </a:r>
          </a:p>
          <a:p>
            <a:r>
              <a:rPr lang="en-US" dirty="0"/>
              <a:t>Controlled SeeingVR with Speech (Wizard of Oz)</a:t>
            </a:r>
          </a:p>
        </p:txBody>
      </p:sp>
      <p:sp>
        <p:nvSpPr>
          <p:cNvPr id="4" name="Slide Number Placeholder 3"/>
          <p:cNvSpPr>
            <a:spLocks noGrp="1"/>
          </p:cNvSpPr>
          <p:nvPr>
            <p:ph type="sldNum" sz="quarter" idx="5"/>
          </p:nvPr>
        </p:nvSpPr>
        <p:spPr/>
        <p:txBody>
          <a:bodyPr/>
          <a:lstStyle/>
          <a:p>
            <a:fld id="{9B2C77F3-1BFF-4DD1-931B-82B9C2A7BD03}" type="slidenum">
              <a:rPr lang="en-US" smtClean="0"/>
              <a:t>7</a:t>
            </a:fld>
            <a:endParaRPr lang="en-US"/>
          </a:p>
        </p:txBody>
      </p:sp>
    </p:spTree>
    <p:extLst>
      <p:ext uri="{BB962C8B-B14F-4D97-AF65-F5344CB8AC3E}">
        <p14:creationId xmlns:p14="http://schemas.microsoft.com/office/powerpoint/2010/main" val="3185241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People would first practice the task and decide what tools they wanted to use, before starting the measured tasks.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Our menu navigation scene had a semi-transparent blue menu with seven menu items against a dark blue background. The menu was 10 meters away from the user and measured 4.4m x 5m. The user could point and select a menu item with the laser attached to the controller. The menu was hidden at the beginning of each trial. When a trial started, the system verbally announced a specific menu item (randomly chosen). The menu then appeared, and the participant needed to select the announced item. When the item was selected, the menu disappeared. For each trial, the system randomly picked seven of fourteen menu items to display in a random order. We recorded whether participants selected the correct item and the time required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Our visual search scene was a dark room with a desk and a box. There were 10 virtual objects on the table (</a:t>
            </a:r>
            <a:r>
              <a:rPr lang="en-US" sz="1200" i="1" kern="1200" dirty="0">
                <a:solidFill>
                  <a:schemeClr val="tx1"/>
                </a:solidFill>
                <a:effectLst/>
                <a:latin typeface="+mn-lt"/>
                <a:ea typeface="+mn-ea"/>
                <a:cs typeface="+mn-cs"/>
              </a:rPr>
              <a:t>e.g</a:t>
            </a:r>
            <a:r>
              <a:rPr lang="en-US" sz="1200" kern="1200" dirty="0">
                <a:solidFill>
                  <a:schemeClr val="tx1"/>
                </a:solidFill>
                <a:effectLst/>
                <a:latin typeface="+mn-lt"/>
                <a:ea typeface="+mn-ea"/>
                <a:cs typeface="+mn-cs"/>
              </a:rPr>
              <a:t>., a pen, a stapler,</a:t>
            </a:r>
            <a:r>
              <a:rPr lang="en-US" sz="1200" i="1" kern="1200" dirty="0">
                <a:solidFill>
                  <a:schemeClr val="tx1"/>
                </a:solidFill>
                <a:effectLst/>
                <a:latin typeface="+mn-lt"/>
                <a:ea typeface="+mn-ea"/>
                <a:cs typeface="+mn-cs"/>
              </a:rPr>
              <a:t> etc</a:t>
            </a:r>
            <a:r>
              <a:rPr lang="en-US" sz="1200" kern="1200" dirty="0">
                <a:solidFill>
                  <a:schemeClr val="tx1"/>
                </a:solidFill>
                <a:effectLst/>
                <a:latin typeface="+mn-lt"/>
                <a:ea typeface="+mn-ea"/>
                <a:cs typeface="+mn-cs"/>
              </a:rPr>
              <a:t>.). The trial started with an empty desk. When the system verbally announced a specific object (randomly selected), all 10 objects appeared at random, non-overlapping locations on the desk. The participant needed to pick up the object and throw it in the box, using the controller. When an object was thrown in the box, all the objects disappeared again. We recorded selection accuracy and timing.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Our target shooting scene had 12 white cube-shaped targets evenly distributed at eye-level around a circle with a 12-meter radius. The user stood in the center of the circle and could use the controller to shoot the targets. All 12 targets were hidden at the beginning of a trial; a random target would appear and gradually moved towards the participant. When shot, the target disappeared and another randomly appeared. Participants needed to shoot five targets in each trial. We recorded time and accuracy.</a:t>
            </a:r>
            <a:endParaRPr lang="en-US" dirty="0"/>
          </a:p>
        </p:txBody>
      </p:sp>
      <p:sp>
        <p:nvSpPr>
          <p:cNvPr id="4" name="Slide Number Placeholder 3"/>
          <p:cNvSpPr>
            <a:spLocks noGrp="1"/>
          </p:cNvSpPr>
          <p:nvPr>
            <p:ph type="sldNum" sz="quarter" idx="5"/>
          </p:nvPr>
        </p:nvSpPr>
        <p:spPr/>
        <p:txBody>
          <a:bodyPr/>
          <a:lstStyle/>
          <a:p>
            <a:fld id="{9B2C77F3-1BFF-4DD1-931B-82B9C2A7BD03}" type="slidenum">
              <a:rPr lang="en-US" smtClean="0"/>
              <a:t>8</a:t>
            </a:fld>
            <a:endParaRPr lang="en-US"/>
          </a:p>
        </p:txBody>
      </p:sp>
    </p:spTree>
    <p:extLst>
      <p:ext uri="{BB962C8B-B14F-4D97-AF65-F5344CB8AC3E}">
        <p14:creationId xmlns:p14="http://schemas.microsoft.com/office/powerpoint/2010/main" val="3592199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Tension of accessibility vs. aesthetics.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“I stopped playing FIFA because it became more realistic… they changed the visuals suddenly… I was not able to play that game after enjoying it for 10 years…</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At least [SeeingVR] gives me the option to be able to see. It may not be comparable or directly equal to what you may experience if you don’t have a visual impairment, but it’s an equitable experience, so that I’m still able to… participate in that game.”</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B2C77F3-1BFF-4DD1-931B-82B9C2A7BD03}" type="slidenum">
              <a:rPr lang="en-US" smtClean="0"/>
              <a:t>9</a:t>
            </a:fld>
            <a:endParaRPr lang="en-US"/>
          </a:p>
        </p:txBody>
      </p:sp>
    </p:spTree>
    <p:extLst>
      <p:ext uri="{BB962C8B-B14F-4D97-AF65-F5344CB8AC3E}">
        <p14:creationId xmlns:p14="http://schemas.microsoft.com/office/powerpoint/2010/main" val="1911811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2C5FBB7-D549-4FE6-85BE-DD4C430E4C14}" type="datetimeFigureOut">
              <a:rPr lang="en-US" smtClean="0"/>
              <a:t>10/31/2019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3667273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C5FBB7-D549-4FE6-85BE-DD4C430E4C14}" type="datetimeFigureOut">
              <a:rPr lang="en-US" smtClean="0"/>
              <a:t>10/31/2019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539267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C5FBB7-D549-4FE6-85BE-DD4C430E4C14}" type="datetimeFigureOut">
              <a:rPr lang="en-US" smtClean="0"/>
              <a:t>10/31/2019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1266273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C5FBB7-D549-4FE6-85BE-DD4C430E4C14}" type="datetimeFigureOut">
              <a:rPr lang="en-US" smtClean="0"/>
              <a:t>10/31/2019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2495700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C5FBB7-D549-4FE6-85BE-DD4C430E4C14}" type="datetimeFigureOut">
              <a:rPr lang="en-US" smtClean="0"/>
              <a:t>10/31/2019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2972768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C5FBB7-D549-4FE6-85BE-DD4C430E4C14}" type="datetimeFigureOut">
              <a:rPr lang="en-US" smtClean="0"/>
              <a:t>10/31/2019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1952202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C5FBB7-D549-4FE6-85BE-DD4C430E4C14}" type="datetimeFigureOut">
              <a:rPr lang="en-US" smtClean="0"/>
              <a:t>10/31/2019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2556729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C5FBB7-D549-4FE6-85BE-DD4C430E4C14}" type="datetimeFigureOut">
              <a:rPr lang="en-US" smtClean="0"/>
              <a:t>10/31/2019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3695026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C5FBB7-D549-4FE6-85BE-DD4C430E4C14}" type="datetimeFigureOut">
              <a:rPr lang="en-US" smtClean="0"/>
              <a:t>10/31/2019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24859161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C5FBB7-D549-4FE6-85BE-DD4C430E4C14}" type="datetimeFigureOut">
              <a:rPr lang="en-US" smtClean="0"/>
              <a:t>10/31/2019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3767587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C5FBB7-D549-4FE6-85BE-DD4C430E4C14}" type="datetimeFigureOut">
              <a:rPr lang="en-US" smtClean="0"/>
              <a:t>10/31/2019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966D48-C4F9-4B9D-9325-466DB7694181}" type="slidenum">
              <a:rPr lang="en-US" smtClean="0"/>
              <a:t>‹#›</a:t>
            </a:fld>
            <a:endParaRPr lang="en-US"/>
          </a:p>
        </p:txBody>
      </p:sp>
    </p:spTree>
    <p:extLst>
      <p:ext uri="{BB962C8B-B14F-4D97-AF65-F5344CB8AC3E}">
        <p14:creationId xmlns:p14="http://schemas.microsoft.com/office/powerpoint/2010/main" val="1222507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C5FBB7-D549-4FE6-85BE-DD4C430E4C14}" type="datetimeFigureOut">
              <a:rPr lang="en-US" smtClean="0"/>
              <a:t>10/31/2019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966D48-C4F9-4B9D-9325-466DB7694181}" type="slidenum">
              <a:rPr lang="en-US" smtClean="0"/>
              <a:t>‹#›</a:t>
            </a:fld>
            <a:endParaRPr lang="en-US"/>
          </a:p>
        </p:txBody>
      </p:sp>
    </p:spTree>
    <p:extLst>
      <p:ext uri="{BB962C8B-B14F-4D97-AF65-F5344CB8AC3E}">
        <p14:creationId xmlns:p14="http://schemas.microsoft.com/office/powerpoint/2010/main" val="4216207847"/>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hyperlink" Target="http://aka.ms/seeingvr" TargetMode="Externa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1.PNG"/><Relationship Id="rId10" Type="http://schemas.openxmlformats.org/officeDocument/2006/relationships/image" Target="../media/image6.jpg"/><Relationship Id="rId4" Type="http://schemas.openxmlformats.org/officeDocument/2006/relationships/hyperlink" Target="http://aka.ms/vraccess" TargetMode="External"/><Relationship Id="rId9"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hyperlink" Target="http://aka.ms/seeingvr" TargetMode="External"/><Relationship Id="rId7"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1.PNG"/><Relationship Id="rId10" Type="http://schemas.openxmlformats.org/officeDocument/2006/relationships/image" Target="../media/image6.jpg"/><Relationship Id="rId4" Type="http://schemas.openxmlformats.org/officeDocument/2006/relationships/hyperlink" Target="http://aka.ms/vraccess" TargetMode="External"/><Relationship Id="rId9" Type="http://schemas.openxmlformats.org/officeDocument/2006/relationships/image" Target="../media/image5.jp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1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963F4CC7-E414-49DF-A136-BB213CF1599D}"/>
              </a:ext>
            </a:extLst>
          </p:cNvPr>
          <p:cNvSpPr txBox="1"/>
          <p:nvPr/>
        </p:nvSpPr>
        <p:spPr>
          <a:xfrm>
            <a:off x="3754430" y="1653117"/>
            <a:ext cx="4203010" cy="2062103"/>
          </a:xfrm>
          <a:prstGeom prst="rect">
            <a:avLst/>
          </a:prstGeom>
          <a:noFill/>
        </p:spPr>
        <p:txBody>
          <a:bodyPr wrap="none" rtlCol="0">
            <a:spAutoFit/>
          </a:bodyPr>
          <a:lstStyle/>
          <a:p>
            <a:pPr algn="ctr"/>
            <a:r>
              <a:rPr lang="en-US" sz="3200" dirty="0"/>
              <a:t>Meredith Ringel Morris</a:t>
            </a:r>
          </a:p>
          <a:p>
            <a:pPr algn="ctr"/>
            <a:r>
              <a:rPr lang="en-US" sz="3200" dirty="0"/>
              <a:t>Microsoft Research</a:t>
            </a:r>
          </a:p>
          <a:p>
            <a:pPr algn="ctr"/>
            <a:r>
              <a:rPr lang="en-US" sz="3200" dirty="0">
                <a:hlinkClick r:id="rId3"/>
              </a:rPr>
              <a:t>http://aka.ms/seeingvr</a:t>
            </a:r>
            <a:endParaRPr lang="en-US" sz="3200" dirty="0"/>
          </a:p>
          <a:p>
            <a:pPr algn="ctr"/>
            <a:r>
              <a:rPr lang="en-US" sz="3200" dirty="0">
                <a:hlinkClick r:id="rId4"/>
              </a:rPr>
              <a:t>http://aka.ms/vraccess</a:t>
            </a:r>
            <a:r>
              <a:rPr lang="en-US" sz="3200" dirty="0"/>
              <a:t> </a:t>
            </a:r>
          </a:p>
        </p:txBody>
      </p:sp>
      <p:sp>
        <p:nvSpPr>
          <p:cNvPr id="51" name="Title 50">
            <a:extLst>
              <a:ext uri="{FF2B5EF4-FFF2-40B4-BE49-F238E27FC236}">
                <a16:creationId xmlns:a16="http://schemas.microsoft.com/office/drawing/2014/main" id="{F828A2CB-5BD3-4D86-9B1A-FE7811DDA16B}"/>
              </a:ext>
            </a:extLst>
          </p:cNvPr>
          <p:cNvSpPr>
            <a:spLocks noGrp="1"/>
          </p:cNvSpPr>
          <p:nvPr>
            <p:ph type="ctrTitle"/>
          </p:nvPr>
        </p:nvSpPr>
        <p:spPr>
          <a:xfrm>
            <a:off x="277241" y="192074"/>
            <a:ext cx="11637518" cy="1007023"/>
          </a:xfrm>
        </p:spPr>
        <p:txBody>
          <a:bodyPr>
            <a:noAutofit/>
          </a:bodyPr>
          <a:lstStyle/>
          <a:p>
            <a:r>
              <a:rPr lang="en-US" sz="4400" dirty="0"/>
              <a:t>Making VR Inclusive for People with Low Vision</a:t>
            </a:r>
          </a:p>
        </p:txBody>
      </p:sp>
      <p:grpSp>
        <p:nvGrpSpPr>
          <p:cNvPr id="37" name="Group 36">
            <a:extLst>
              <a:ext uri="{FF2B5EF4-FFF2-40B4-BE49-F238E27FC236}">
                <a16:creationId xmlns:a16="http://schemas.microsoft.com/office/drawing/2014/main" id="{5ADE57B2-C8E1-4B08-90F9-848AD1CD3E9E}"/>
              </a:ext>
            </a:extLst>
          </p:cNvPr>
          <p:cNvGrpSpPr/>
          <p:nvPr/>
        </p:nvGrpSpPr>
        <p:grpSpPr>
          <a:xfrm>
            <a:off x="1135955" y="4126295"/>
            <a:ext cx="10000605" cy="2818150"/>
            <a:chOff x="345437" y="3761527"/>
            <a:chExt cx="10000605" cy="2818150"/>
          </a:xfrm>
        </p:grpSpPr>
        <p:grpSp>
          <p:nvGrpSpPr>
            <p:cNvPr id="39" name="Group 38">
              <a:extLst>
                <a:ext uri="{FF2B5EF4-FFF2-40B4-BE49-F238E27FC236}">
                  <a16:creationId xmlns:a16="http://schemas.microsoft.com/office/drawing/2014/main" id="{E6954184-A1CB-42B4-B145-F67ED6C4DE7E}"/>
                </a:ext>
              </a:extLst>
            </p:cNvPr>
            <p:cNvGrpSpPr/>
            <p:nvPr/>
          </p:nvGrpSpPr>
          <p:grpSpPr>
            <a:xfrm>
              <a:off x="345437" y="3761527"/>
              <a:ext cx="1967846" cy="2408807"/>
              <a:chOff x="956553" y="542758"/>
              <a:chExt cx="1967846" cy="2408807"/>
            </a:xfrm>
          </p:grpSpPr>
          <p:pic>
            <p:nvPicPr>
              <p:cNvPr id="70" name="Picture 69">
                <a:extLst>
                  <a:ext uri="{FF2B5EF4-FFF2-40B4-BE49-F238E27FC236}">
                    <a16:creationId xmlns:a16="http://schemas.microsoft.com/office/drawing/2014/main" id="{8FC9FEC0-80F1-4FB9-9CEF-C1F290B549A4}"/>
                  </a:ext>
                </a:extLst>
              </p:cNvPr>
              <p:cNvPicPr>
                <a:picLocks noChangeAspect="1"/>
              </p:cNvPicPr>
              <p:nvPr/>
            </p:nvPicPr>
            <p:blipFill rotWithShape="1">
              <a:blip r:embed="rId5">
                <a:extLst>
                  <a:ext uri="{28A0092B-C50C-407E-A947-70E740481C1C}">
                    <a14:useLocalDpi xmlns:a14="http://schemas.microsoft.com/office/drawing/2010/main" val="0"/>
                  </a:ext>
                </a:extLst>
              </a:blip>
              <a:srcRect b="9574"/>
              <a:stretch/>
            </p:blipFill>
            <p:spPr>
              <a:xfrm>
                <a:off x="1254676" y="542758"/>
                <a:ext cx="1371600" cy="1371600"/>
              </a:xfrm>
              <a:prstGeom prst="rect">
                <a:avLst/>
              </a:prstGeom>
            </p:spPr>
          </p:pic>
          <p:sp>
            <p:nvSpPr>
              <p:cNvPr id="71" name="TextBox 70">
                <a:extLst>
                  <a:ext uri="{FF2B5EF4-FFF2-40B4-BE49-F238E27FC236}">
                    <a16:creationId xmlns:a16="http://schemas.microsoft.com/office/drawing/2014/main" id="{7291E2D0-A7C5-4211-99A8-03004F9798FF}"/>
                  </a:ext>
                </a:extLst>
              </p:cNvPr>
              <p:cNvSpPr txBox="1"/>
              <p:nvPr/>
            </p:nvSpPr>
            <p:spPr>
              <a:xfrm>
                <a:off x="956553" y="1914358"/>
                <a:ext cx="1967846" cy="1037207"/>
              </a:xfrm>
              <a:prstGeom prst="rect">
                <a:avLst/>
              </a:prstGeom>
              <a:noFill/>
            </p:spPr>
            <p:txBody>
              <a:bodyPr wrap="non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Yuhang Zhao</a:t>
                </a:r>
              </a:p>
              <a:p>
                <a:pPr algn="ctr">
                  <a:lnSpc>
                    <a:spcPct val="90000"/>
                  </a:lnSpc>
                  <a:spcAft>
                    <a:spcPts val="600"/>
                  </a:spcAft>
                </a:pPr>
                <a:r>
                  <a:rPr lang="en-US" sz="2400" dirty="0">
                    <a:gradFill>
                      <a:gsLst>
                        <a:gs pos="2917">
                          <a:schemeClr val="tx1"/>
                        </a:gs>
                        <a:gs pos="30000">
                          <a:schemeClr val="tx1"/>
                        </a:gs>
                      </a:gsLst>
                      <a:lin ang="5400000" scaled="0"/>
                    </a:gradFill>
                  </a:rPr>
                  <a:t>(Cornell)</a:t>
                </a:r>
              </a:p>
            </p:txBody>
          </p:sp>
        </p:grpSp>
        <p:grpSp>
          <p:nvGrpSpPr>
            <p:cNvPr id="41" name="Group 40" descr="Headshot of Merrie Morris">
              <a:extLst>
                <a:ext uri="{FF2B5EF4-FFF2-40B4-BE49-F238E27FC236}">
                  <a16:creationId xmlns:a16="http://schemas.microsoft.com/office/drawing/2014/main" id="{38AF85CB-19F5-4AC8-AABB-947FAA1D54E6}"/>
                </a:ext>
              </a:extLst>
            </p:cNvPr>
            <p:cNvGrpSpPr/>
            <p:nvPr/>
          </p:nvGrpSpPr>
          <p:grpSpPr>
            <a:xfrm>
              <a:off x="8805749" y="3761527"/>
              <a:ext cx="1540293" cy="2818150"/>
              <a:chOff x="844536" y="4245243"/>
              <a:chExt cx="1540293" cy="2818150"/>
            </a:xfrm>
          </p:grpSpPr>
          <p:pic>
            <p:nvPicPr>
              <p:cNvPr id="68" name="Picture 67" descr="Headshot of Meredith Ringel Morris">
                <a:extLst>
                  <a:ext uri="{FF2B5EF4-FFF2-40B4-BE49-F238E27FC236}">
                    <a16:creationId xmlns:a16="http://schemas.microsoft.com/office/drawing/2014/main" id="{F5C21A7B-7FF5-4320-917F-ABD56C858BF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2715" y="4245243"/>
                <a:ext cx="1371600" cy="1371600"/>
              </a:xfrm>
              <a:prstGeom prst="rect">
                <a:avLst/>
              </a:prstGeom>
            </p:spPr>
          </p:pic>
          <p:sp>
            <p:nvSpPr>
              <p:cNvPr id="69" name="TextBox 68">
                <a:extLst>
                  <a:ext uri="{FF2B5EF4-FFF2-40B4-BE49-F238E27FC236}">
                    <a16:creationId xmlns:a16="http://schemas.microsoft.com/office/drawing/2014/main" id="{1C2C755E-FAEF-4250-9FCE-7AD71D410579}"/>
                  </a:ext>
                </a:extLst>
              </p:cNvPr>
              <p:cNvSpPr txBox="1"/>
              <p:nvPr/>
            </p:nvSpPr>
            <p:spPr>
              <a:xfrm>
                <a:off x="844536" y="5616843"/>
                <a:ext cx="1540293" cy="1446550"/>
              </a:xfrm>
              <a:prstGeom prst="rect">
                <a:avLst/>
              </a:prstGeom>
              <a:noFill/>
            </p:spPr>
            <p:txBody>
              <a:bodyPr wrap="non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Meredith</a:t>
                </a:r>
              </a:p>
              <a:p>
                <a:pPr algn="ctr">
                  <a:lnSpc>
                    <a:spcPct val="90000"/>
                  </a:lnSpc>
                  <a:spcAft>
                    <a:spcPts val="600"/>
                  </a:spcAft>
                </a:pPr>
                <a:r>
                  <a:rPr lang="en-US" sz="2400" dirty="0">
                    <a:gradFill>
                      <a:gsLst>
                        <a:gs pos="2917">
                          <a:schemeClr val="tx1"/>
                        </a:gs>
                        <a:gs pos="30000">
                          <a:schemeClr val="tx1"/>
                        </a:gs>
                      </a:gsLst>
                      <a:lin ang="5400000" scaled="0"/>
                    </a:gradFill>
                  </a:rPr>
                  <a:t>Ringel</a:t>
                </a:r>
              </a:p>
              <a:p>
                <a:pPr algn="ctr">
                  <a:lnSpc>
                    <a:spcPct val="90000"/>
                  </a:lnSpc>
                  <a:spcAft>
                    <a:spcPts val="600"/>
                  </a:spcAft>
                </a:pPr>
                <a:r>
                  <a:rPr lang="en-US" sz="2400" dirty="0">
                    <a:gradFill>
                      <a:gsLst>
                        <a:gs pos="2917">
                          <a:schemeClr val="tx1"/>
                        </a:gs>
                        <a:gs pos="30000">
                          <a:schemeClr val="tx1"/>
                        </a:gs>
                      </a:gsLst>
                      <a:lin ang="5400000" scaled="0"/>
                    </a:gradFill>
                  </a:rPr>
                  <a:t>Morris</a:t>
                </a:r>
              </a:p>
            </p:txBody>
          </p:sp>
        </p:grpSp>
        <p:grpSp>
          <p:nvGrpSpPr>
            <p:cNvPr id="52" name="Group 51" descr="Headshot of Ed Cutrell">
              <a:extLst>
                <a:ext uri="{FF2B5EF4-FFF2-40B4-BE49-F238E27FC236}">
                  <a16:creationId xmlns:a16="http://schemas.microsoft.com/office/drawing/2014/main" id="{1CE0403F-5127-4F29-A644-618CD8FEDB5B}"/>
                </a:ext>
              </a:extLst>
            </p:cNvPr>
            <p:cNvGrpSpPr/>
            <p:nvPr/>
          </p:nvGrpSpPr>
          <p:grpSpPr>
            <a:xfrm>
              <a:off x="7236989" y="3761527"/>
              <a:ext cx="1572675" cy="2011826"/>
              <a:chOff x="5764923" y="4260868"/>
              <a:chExt cx="1572675" cy="2011826"/>
            </a:xfrm>
          </p:grpSpPr>
          <p:pic>
            <p:nvPicPr>
              <p:cNvPr id="66" name="Picture 65" descr="Headshot of Ed Cutrell">
                <a:extLst>
                  <a:ext uri="{FF2B5EF4-FFF2-40B4-BE49-F238E27FC236}">
                    <a16:creationId xmlns:a16="http://schemas.microsoft.com/office/drawing/2014/main" id="{94E92477-AD11-4528-91D9-06C6F23E8D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40874" y="4260868"/>
                <a:ext cx="1371600" cy="1371600"/>
              </a:xfrm>
              <a:prstGeom prst="rect">
                <a:avLst/>
              </a:prstGeom>
            </p:spPr>
          </p:pic>
          <p:sp>
            <p:nvSpPr>
              <p:cNvPr id="67" name="TextBox 66">
                <a:extLst>
                  <a:ext uri="{FF2B5EF4-FFF2-40B4-BE49-F238E27FC236}">
                    <a16:creationId xmlns:a16="http://schemas.microsoft.com/office/drawing/2014/main" id="{13DA93AD-94CB-4C0A-AA77-1BA5953BCCA6}"/>
                  </a:ext>
                </a:extLst>
              </p:cNvPr>
              <p:cNvSpPr txBox="1"/>
              <p:nvPr/>
            </p:nvSpPr>
            <p:spPr>
              <a:xfrm>
                <a:off x="5764923" y="5644830"/>
                <a:ext cx="157267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Ed Cutrell</a:t>
                </a:r>
              </a:p>
            </p:txBody>
          </p:sp>
        </p:grpSp>
        <p:grpSp>
          <p:nvGrpSpPr>
            <p:cNvPr id="53" name="Group 52">
              <a:extLst>
                <a:ext uri="{FF2B5EF4-FFF2-40B4-BE49-F238E27FC236}">
                  <a16:creationId xmlns:a16="http://schemas.microsoft.com/office/drawing/2014/main" id="{ABD46BC8-D57D-4362-851B-29F8831C5161}"/>
                </a:ext>
              </a:extLst>
            </p:cNvPr>
            <p:cNvGrpSpPr/>
            <p:nvPr/>
          </p:nvGrpSpPr>
          <p:grpSpPr>
            <a:xfrm>
              <a:off x="5718690" y="3761527"/>
              <a:ext cx="1471941" cy="2418792"/>
              <a:chOff x="8991488" y="3078105"/>
              <a:chExt cx="1471941" cy="2418792"/>
            </a:xfrm>
          </p:grpSpPr>
          <p:sp>
            <p:nvSpPr>
              <p:cNvPr id="64" name="TextBox 63">
                <a:extLst>
                  <a:ext uri="{FF2B5EF4-FFF2-40B4-BE49-F238E27FC236}">
                    <a16:creationId xmlns:a16="http://schemas.microsoft.com/office/drawing/2014/main" id="{6FC89C32-C666-44F2-AAB9-07A8C154569A}"/>
                  </a:ext>
                </a:extLst>
              </p:cNvPr>
              <p:cNvSpPr txBox="1"/>
              <p:nvPr/>
            </p:nvSpPr>
            <p:spPr>
              <a:xfrm>
                <a:off x="8991488" y="4459690"/>
                <a:ext cx="1471941" cy="1037207"/>
              </a:xfrm>
              <a:prstGeom prst="rect">
                <a:avLst/>
              </a:prstGeom>
              <a:noFill/>
            </p:spPr>
            <p:txBody>
              <a:bodyPr wrap="non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Christian</a:t>
                </a:r>
              </a:p>
              <a:p>
                <a:pPr algn="ctr">
                  <a:lnSpc>
                    <a:spcPct val="90000"/>
                  </a:lnSpc>
                  <a:spcAft>
                    <a:spcPts val="600"/>
                  </a:spcAft>
                </a:pPr>
                <a:r>
                  <a:rPr lang="en-US" sz="2400" dirty="0">
                    <a:gradFill>
                      <a:gsLst>
                        <a:gs pos="2917">
                          <a:schemeClr val="tx1"/>
                        </a:gs>
                        <a:gs pos="30000">
                          <a:schemeClr val="tx1"/>
                        </a:gs>
                      </a:gsLst>
                      <a:lin ang="5400000" scaled="0"/>
                    </a:gradFill>
                  </a:rPr>
                  <a:t>Holz</a:t>
                </a:r>
              </a:p>
            </p:txBody>
          </p:sp>
          <p:pic>
            <p:nvPicPr>
              <p:cNvPr id="65" name="Picture 64" descr="Headshot of Christian Holz">
                <a:extLst>
                  <a:ext uri="{FF2B5EF4-FFF2-40B4-BE49-F238E27FC236}">
                    <a16:creationId xmlns:a16="http://schemas.microsoft.com/office/drawing/2014/main" id="{1779D030-A364-4E8F-B206-007579D5EB9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04748" y="3078105"/>
                <a:ext cx="1371600" cy="1371600"/>
              </a:xfrm>
              <a:prstGeom prst="rect">
                <a:avLst/>
              </a:prstGeom>
            </p:spPr>
          </p:pic>
        </p:grpSp>
        <p:grpSp>
          <p:nvGrpSpPr>
            <p:cNvPr id="57" name="Group 56">
              <a:extLst>
                <a:ext uri="{FF2B5EF4-FFF2-40B4-BE49-F238E27FC236}">
                  <a16:creationId xmlns:a16="http://schemas.microsoft.com/office/drawing/2014/main" id="{BB7DEB83-F798-40BB-84CD-2D23FE6AFBF8}"/>
                </a:ext>
              </a:extLst>
            </p:cNvPr>
            <p:cNvGrpSpPr/>
            <p:nvPr/>
          </p:nvGrpSpPr>
          <p:grpSpPr>
            <a:xfrm>
              <a:off x="2522673" y="3761527"/>
              <a:ext cx="1371600" cy="2430459"/>
              <a:chOff x="7361489" y="2392305"/>
              <a:chExt cx="1371600" cy="2430459"/>
            </a:xfrm>
          </p:grpSpPr>
          <p:sp>
            <p:nvSpPr>
              <p:cNvPr id="62" name="TextBox 61">
                <a:extLst>
                  <a:ext uri="{FF2B5EF4-FFF2-40B4-BE49-F238E27FC236}">
                    <a16:creationId xmlns:a16="http://schemas.microsoft.com/office/drawing/2014/main" id="{9BE0ED0A-0E24-4A67-B1CC-3F219D49A430}"/>
                  </a:ext>
                </a:extLst>
              </p:cNvPr>
              <p:cNvSpPr txBox="1"/>
              <p:nvPr/>
            </p:nvSpPr>
            <p:spPr>
              <a:xfrm>
                <a:off x="7387589" y="3785557"/>
                <a:ext cx="1228541" cy="1037207"/>
              </a:xfrm>
              <a:prstGeom prst="rect">
                <a:avLst/>
              </a:prstGeom>
              <a:noFill/>
            </p:spPr>
            <p:txBody>
              <a:bodyPr wrap="non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Andy </a:t>
                </a:r>
              </a:p>
              <a:p>
                <a:pPr algn="ctr">
                  <a:lnSpc>
                    <a:spcPct val="90000"/>
                  </a:lnSpc>
                  <a:spcAft>
                    <a:spcPts val="600"/>
                  </a:spcAft>
                </a:pPr>
                <a:r>
                  <a:rPr lang="en-US" sz="2400" dirty="0">
                    <a:gradFill>
                      <a:gsLst>
                        <a:gs pos="2917">
                          <a:schemeClr val="tx1"/>
                        </a:gs>
                        <a:gs pos="30000">
                          <a:schemeClr val="tx1"/>
                        </a:gs>
                      </a:gsLst>
                      <a:lin ang="5400000" scaled="0"/>
                    </a:gradFill>
                  </a:rPr>
                  <a:t>Wilson</a:t>
                </a:r>
              </a:p>
            </p:txBody>
          </p:sp>
          <p:pic>
            <p:nvPicPr>
              <p:cNvPr id="63" name="Picture 62" descr="Headshot of Andy Wilson">
                <a:extLst>
                  <a:ext uri="{FF2B5EF4-FFF2-40B4-BE49-F238E27FC236}">
                    <a16:creationId xmlns:a16="http://schemas.microsoft.com/office/drawing/2014/main" id="{882434DC-F08E-41D7-B385-EDAA1038E08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361489" y="2392305"/>
                <a:ext cx="1371600" cy="1371600"/>
              </a:xfrm>
              <a:prstGeom prst="rect">
                <a:avLst/>
              </a:prstGeom>
            </p:spPr>
          </p:pic>
        </p:grpSp>
        <p:grpSp>
          <p:nvGrpSpPr>
            <p:cNvPr id="59" name="Group 58">
              <a:extLst>
                <a:ext uri="{FF2B5EF4-FFF2-40B4-BE49-F238E27FC236}">
                  <a16:creationId xmlns:a16="http://schemas.microsoft.com/office/drawing/2014/main" id="{DF4C553C-6ED4-400B-8EC5-9DC069122C4E}"/>
                </a:ext>
              </a:extLst>
            </p:cNvPr>
            <p:cNvGrpSpPr/>
            <p:nvPr/>
          </p:nvGrpSpPr>
          <p:grpSpPr>
            <a:xfrm>
              <a:off x="4103663" y="3761527"/>
              <a:ext cx="1519638" cy="1968286"/>
              <a:chOff x="1721292" y="4081938"/>
              <a:chExt cx="1519638" cy="1968286"/>
            </a:xfrm>
          </p:grpSpPr>
          <p:sp>
            <p:nvSpPr>
              <p:cNvPr id="60" name="TextBox 59">
                <a:extLst>
                  <a:ext uri="{FF2B5EF4-FFF2-40B4-BE49-F238E27FC236}">
                    <a16:creationId xmlns:a16="http://schemas.microsoft.com/office/drawing/2014/main" id="{FF9F60A4-D4EE-4E37-92E9-0517FA0EE2CC}"/>
                  </a:ext>
                </a:extLst>
              </p:cNvPr>
              <p:cNvSpPr txBox="1"/>
              <p:nvPr/>
            </p:nvSpPr>
            <p:spPr>
              <a:xfrm>
                <a:off x="1722629" y="5422360"/>
                <a:ext cx="151830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Eyal Ofek</a:t>
                </a:r>
              </a:p>
            </p:txBody>
          </p:sp>
          <p:pic>
            <p:nvPicPr>
              <p:cNvPr id="61" name="Picture 60" descr="Headshot of Eyal Ofek">
                <a:extLst>
                  <a:ext uri="{FF2B5EF4-FFF2-40B4-BE49-F238E27FC236}">
                    <a16:creationId xmlns:a16="http://schemas.microsoft.com/office/drawing/2014/main" id="{9F19AC76-74A0-4CAE-9809-71F88BB0B4E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21292" y="4081938"/>
                <a:ext cx="1418897" cy="1371600"/>
              </a:xfrm>
              <a:prstGeom prst="rect">
                <a:avLst/>
              </a:prstGeom>
            </p:spPr>
          </p:pic>
        </p:grpSp>
      </p:grpSp>
    </p:spTree>
    <p:extLst>
      <p:ext uri="{BB962C8B-B14F-4D97-AF65-F5344CB8AC3E}">
        <p14:creationId xmlns:p14="http://schemas.microsoft.com/office/powerpoint/2010/main" val="21964687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E32EB-6872-402A-B84C-E1273082CC3A}"/>
              </a:ext>
            </a:extLst>
          </p:cNvPr>
          <p:cNvSpPr>
            <a:spLocks noGrp="1"/>
          </p:cNvSpPr>
          <p:nvPr>
            <p:ph type="title"/>
          </p:nvPr>
        </p:nvSpPr>
        <p:spPr/>
        <p:txBody>
          <a:bodyPr/>
          <a:lstStyle/>
          <a:p>
            <a:r>
              <a:rPr lang="en-US" dirty="0"/>
              <a:t>Evaluation: Generality</a:t>
            </a:r>
          </a:p>
        </p:txBody>
      </p:sp>
      <p:sp>
        <p:nvSpPr>
          <p:cNvPr id="3" name="Content Placeholder 2">
            <a:extLst>
              <a:ext uri="{FF2B5EF4-FFF2-40B4-BE49-F238E27FC236}">
                <a16:creationId xmlns:a16="http://schemas.microsoft.com/office/drawing/2014/main" id="{E67E719D-1795-47D0-9647-A23C9C268430}"/>
              </a:ext>
            </a:extLst>
          </p:cNvPr>
          <p:cNvSpPr>
            <a:spLocks noGrp="1"/>
          </p:cNvSpPr>
          <p:nvPr>
            <p:ph idx="1"/>
          </p:nvPr>
        </p:nvSpPr>
        <p:spPr>
          <a:xfrm>
            <a:off x="838199" y="1825625"/>
            <a:ext cx="11102163" cy="4351338"/>
          </a:xfrm>
        </p:spPr>
        <p:txBody>
          <a:bodyPr/>
          <a:lstStyle/>
          <a:p>
            <a:r>
              <a:rPr lang="en-US" dirty="0"/>
              <a:t>Can </a:t>
            </a:r>
            <a:r>
              <a:rPr lang="en-US" dirty="0" err="1"/>
              <a:t>SeeingVR’s</a:t>
            </a:r>
            <a:r>
              <a:rPr lang="en-US" dirty="0"/>
              <a:t> post-hoc tools successfully modify a range of VR apps?</a:t>
            </a:r>
          </a:p>
          <a:p>
            <a:r>
              <a:rPr lang="en-US" dirty="0"/>
              <a:t>Method: applied SeeingVR to top 10 Unity apps as ranked by Steam Spy</a:t>
            </a:r>
          </a:p>
        </p:txBody>
      </p:sp>
      <p:pic>
        <p:nvPicPr>
          <p:cNvPr id="5" name="Picture 4" descr="Screenshot of the Waltz of the Wizard VR app with edge enhancement added by SeeingVR">
            <a:extLst>
              <a:ext uri="{FF2B5EF4-FFF2-40B4-BE49-F238E27FC236}">
                <a16:creationId xmlns:a16="http://schemas.microsoft.com/office/drawing/2014/main" id="{1E449249-DA68-4EA3-966C-6C62D866D93A}"/>
              </a:ext>
            </a:extLst>
          </p:cNvPr>
          <p:cNvPicPr>
            <a:picLocks noChangeAspect="1"/>
          </p:cNvPicPr>
          <p:nvPr/>
        </p:nvPicPr>
        <p:blipFill>
          <a:blip r:embed="rId3"/>
          <a:stretch>
            <a:fillRect/>
          </a:stretch>
        </p:blipFill>
        <p:spPr>
          <a:xfrm>
            <a:off x="2534659" y="2958535"/>
            <a:ext cx="7122682" cy="3534339"/>
          </a:xfrm>
          <a:prstGeom prst="rect">
            <a:avLst/>
          </a:prstGeom>
          <a:ln>
            <a:solidFill>
              <a:schemeClr val="tx1"/>
            </a:solidFill>
          </a:ln>
        </p:spPr>
      </p:pic>
    </p:spTree>
    <p:extLst>
      <p:ext uri="{BB962C8B-B14F-4D97-AF65-F5344CB8AC3E}">
        <p14:creationId xmlns:p14="http://schemas.microsoft.com/office/powerpoint/2010/main" val="16512805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able showing that SeeingVR successfully modified the top 10 most popular Unity applications. ">
            <a:extLst>
              <a:ext uri="{FF2B5EF4-FFF2-40B4-BE49-F238E27FC236}">
                <a16:creationId xmlns:a16="http://schemas.microsoft.com/office/drawing/2014/main" id="{626A2224-E0F2-4692-9D95-28E3A0DCC119}"/>
              </a:ext>
            </a:extLst>
          </p:cNvPr>
          <p:cNvPicPr>
            <a:picLocks noChangeAspect="1"/>
          </p:cNvPicPr>
          <p:nvPr/>
        </p:nvPicPr>
        <p:blipFill>
          <a:blip r:embed="rId3"/>
          <a:stretch>
            <a:fillRect/>
          </a:stretch>
        </p:blipFill>
        <p:spPr>
          <a:xfrm>
            <a:off x="625060" y="-91672"/>
            <a:ext cx="10941881" cy="6949672"/>
          </a:xfrm>
          <a:prstGeom prst="rect">
            <a:avLst/>
          </a:prstGeom>
        </p:spPr>
      </p:pic>
    </p:spTree>
    <p:extLst>
      <p:ext uri="{BB962C8B-B14F-4D97-AF65-F5344CB8AC3E}">
        <p14:creationId xmlns:p14="http://schemas.microsoft.com/office/powerpoint/2010/main" val="7593422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6AA68-7E85-46D6-B698-D40076CB3D5C}"/>
              </a:ext>
            </a:extLst>
          </p:cNvPr>
          <p:cNvSpPr>
            <a:spLocks noGrp="1"/>
          </p:cNvSpPr>
          <p:nvPr>
            <p:ph type="title"/>
          </p:nvPr>
        </p:nvSpPr>
        <p:spPr/>
        <p:txBody>
          <a:bodyPr/>
          <a:lstStyle/>
          <a:p>
            <a:r>
              <a:rPr lang="en-US" dirty="0"/>
              <a:t>Evaluation: Unity Developers</a:t>
            </a:r>
          </a:p>
        </p:txBody>
      </p:sp>
      <p:sp>
        <p:nvSpPr>
          <p:cNvPr id="3" name="Content Placeholder 2">
            <a:extLst>
              <a:ext uri="{FF2B5EF4-FFF2-40B4-BE49-F238E27FC236}">
                <a16:creationId xmlns:a16="http://schemas.microsoft.com/office/drawing/2014/main" id="{854C65E4-A9FA-4858-B20D-D375D3B51755}"/>
              </a:ext>
            </a:extLst>
          </p:cNvPr>
          <p:cNvSpPr>
            <a:spLocks noGrp="1"/>
          </p:cNvSpPr>
          <p:nvPr>
            <p:ph idx="1"/>
          </p:nvPr>
        </p:nvSpPr>
        <p:spPr/>
        <p:txBody>
          <a:bodyPr/>
          <a:lstStyle/>
          <a:p>
            <a:r>
              <a:rPr lang="en-US" dirty="0"/>
              <a:t>How do developers feel about our 3 accessibility features? Is the toolkit easy to understand and use?</a:t>
            </a:r>
          </a:p>
          <a:p>
            <a:r>
              <a:rPr lang="en-US" dirty="0"/>
              <a:t>Participants: 6 Unity developers</a:t>
            </a:r>
          </a:p>
          <a:p>
            <a:r>
              <a:rPr lang="en-US" dirty="0"/>
              <a:t>Key Findings:</a:t>
            </a:r>
          </a:p>
          <a:p>
            <a:pPr lvl="1"/>
            <a:r>
              <a:rPr lang="en-US" dirty="0"/>
              <a:t>Lack of Accessibility Guidelines for VR – “Sometimes people just assume accessibility in VR is the same as accessibility on a 2D screen, which is not really right.” –D1 </a:t>
            </a:r>
          </a:p>
          <a:p>
            <a:pPr lvl="1"/>
            <a:r>
              <a:rPr lang="en-US" dirty="0"/>
              <a:t>Toolkit Features Easy and Understandable</a:t>
            </a:r>
          </a:p>
          <a:p>
            <a:pPr lvl="1"/>
            <a:r>
              <a:rPr lang="en-US" dirty="0"/>
              <a:t>Preferred Toolkit to Post Hoc Modification – “…you still want them [PWD] to enjoy the original game, which is handcrafted for the best experience.” –D1 </a:t>
            </a:r>
          </a:p>
        </p:txBody>
      </p:sp>
    </p:spTree>
    <p:extLst>
      <p:ext uri="{BB962C8B-B14F-4D97-AF65-F5344CB8AC3E}">
        <p14:creationId xmlns:p14="http://schemas.microsoft.com/office/powerpoint/2010/main" val="4302833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963F4CC7-E414-49DF-A136-BB213CF1599D}"/>
              </a:ext>
            </a:extLst>
          </p:cNvPr>
          <p:cNvSpPr txBox="1"/>
          <p:nvPr/>
        </p:nvSpPr>
        <p:spPr>
          <a:xfrm>
            <a:off x="3798224" y="1653117"/>
            <a:ext cx="4115421" cy="2062103"/>
          </a:xfrm>
          <a:prstGeom prst="rect">
            <a:avLst/>
          </a:prstGeom>
          <a:noFill/>
        </p:spPr>
        <p:txBody>
          <a:bodyPr wrap="none" rtlCol="0">
            <a:spAutoFit/>
          </a:bodyPr>
          <a:lstStyle/>
          <a:p>
            <a:pPr algn="ctr"/>
            <a:r>
              <a:rPr lang="en-US" sz="3200" dirty="0"/>
              <a:t>Meredith Ringel Morris</a:t>
            </a:r>
          </a:p>
          <a:p>
            <a:pPr algn="ctr"/>
            <a:r>
              <a:rPr lang="en-US" sz="3200" dirty="0"/>
              <a:t>Microsoft Research</a:t>
            </a:r>
          </a:p>
          <a:p>
            <a:pPr algn="ctr"/>
            <a:r>
              <a:rPr lang="en-US" sz="3200" dirty="0">
                <a:hlinkClick r:id="rId3"/>
              </a:rPr>
              <a:t>http://aka.ms/seeingvr</a:t>
            </a:r>
            <a:r>
              <a:rPr lang="en-US" sz="3200" dirty="0"/>
              <a:t> </a:t>
            </a:r>
          </a:p>
          <a:p>
            <a:pPr algn="ctr"/>
            <a:r>
              <a:rPr lang="en-US" sz="3200" dirty="0">
                <a:hlinkClick r:id="rId4"/>
              </a:rPr>
              <a:t>http://aka.ms/vraccess</a:t>
            </a:r>
            <a:r>
              <a:rPr lang="en-US" sz="3200" dirty="0"/>
              <a:t> </a:t>
            </a:r>
          </a:p>
        </p:txBody>
      </p:sp>
      <p:sp>
        <p:nvSpPr>
          <p:cNvPr id="51" name="Title 50">
            <a:extLst>
              <a:ext uri="{FF2B5EF4-FFF2-40B4-BE49-F238E27FC236}">
                <a16:creationId xmlns:a16="http://schemas.microsoft.com/office/drawing/2014/main" id="{F828A2CB-5BD3-4D86-9B1A-FE7811DDA16B}"/>
              </a:ext>
            </a:extLst>
          </p:cNvPr>
          <p:cNvSpPr>
            <a:spLocks noGrp="1"/>
          </p:cNvSpPr>
          <p:nvPr>
            <p:ph type="ctrTitle"/>
          </p:nvPr>
        </p:nvSpPr>
        <p:spPr>
          <a:xfrm>
            <a:off x="277241" y="192074"/>
            <a:ext cx="11637518" cy="1007023"/>
          </a:xfrm>
        </p:spPr>
        <p:txBody>
          <a:bodyPr>
            <a:noAutofit/>
          </a:bodyPr>
          <a:lstStyle/>
          <a:p>
            <a:r>
              <a:rPr lang="en-US" sz="4400" dirty="0"/>
              <a:t>Making VR Inclusive for People with Low Vision</a:t>
            </a:r>
          </a:p>
        </p:txBody>
      </p:sp>
      <p:grpSp>
        <p:nvGrpSpPr>
          <p:cNvPr id="37" name="Group 36">
            <a:extLst>
              <a:ext uri="{FF2B5EF4-FFF2-40B4-BE49-F238E27FC236}">
                <a16:creationId xmlns:a16="http://schemas.microsoft.com/office/drawing/2014/main" id="{5ADE57B2-C8E1-4B08-90F9-848AD1CD3E9E}"/>
              </a:ext>
            </a:extLst>
          </p:cNvPr>
          <p:cNvGrpSpPr/>
          <p:nvPr/>
        </p:nvGrpSpPr>
        <p:grpSpPr>
          <a:xfrm>
            <a:off x="1135955" y="4126295"/>
            <a:ext cx="10000605" cy="2818150"/>
            <a:chOff x="345437" y="3761527"/>
            <a:chExt cx="10000605" cy="2818150"/>
          </a:xfrm>
        </p:grpSpPr>
        <p:grpSp>
          <p:nvGrpSpPr>
            <p:cNvPr id="39" name="Group 38">
              <a:extLst>
                <a:ext uri="{FF2B5EF4-FFF2-40B4-BE49-F238E27FC236}">
                  <a16:creationId xmlns:a16="http://schemas.microsoft.com/office/drawing/2014/main" id="{E6954184-A1CB-42B4-B145-F67ED6C4DE7E}"/>
                </a:ext>
              </a:extLst>
            </p:cNvPr>
            <p:cNvGrpSpPr/>
            <p:nvPr/>
          </p:nvGrpSpPr>
          <p:grpSpPr>
            <a:xfrm>
              <a:off x="345437" y="3761527"/>
              <a:ext cx="1967846" cy="2408807"/>
              <a:chOff x="956553" y="542758"/>
              <a:chExt cx="1967846" cy="2408807"/>
            </a:xfrm>
          </p:grpSpPr>
          <p:pic>
            <p:nvPicPr>
              <p:cNvPr id="70" name="Picture 69">
                <a:extLst>
                  <a:ext uri="{FF2B5EF4-FFF2-40B4-BE49-F238E27FC236}">
                    <a16:creationId xmlns:a16="http://schemas.microsoft.com/office/drawing/2014/main" id="{8FC9FEC0-80F1-4FB9-9CEF-C1F290B549A4}"/>
                  </a:ext>
                </a:extLst>
              </p:cNvPr>
              <p:cNvPicPr>
                <a:picLocks noChangeAspect="1"/>
              </p:cNvPicPr>
              <p:nvPr/>
            </p:nvPicPr>
            <p:blipFill rotWithShape="1">
              <a:blip r:embed="rId5">
                <a:extLst>
                  <a:ext uri="{28A0092B-C50C-407E-A947-70E740481C1C}">
                    <a14:useLocalDpi xmlns:a14="http://schemas.microsoft.com/office/drawing/2010/main" val="0"/>
                  </a:ext>
                </a:extLst>
              </a:blip>
              <a:srcRect b="9574"/>
              <a:stretch/>
            </p:blipFill>
            <p:spPr>
              <a:xfrm>
                <a:off x="1254676" y="542758"/>
                <a:ext cx="1371600" cy="1371600"/>
              </a:xfrm>
              <a:prstGeom prst="rect">
                <a:avLst/>
              </a:prstGeom>
            </p:spPr>
          </p:pic>
          <p:sp>
            <p:nvSpPr>
              <p:cNvPr id="71" name="TextBox 70">
                <a:extLst>
                  <a:ext uri="{FF2B5EF4-FFF2-40B4-BE49-F238E27FC236}">
                    <a16:creationId xmlns:a16="http://schemas.microsoft.com/office/drawing/2014/main" id="{7291E2D0-A7C5-4211-99A8-03004F9798FF}"/>
                  </a:ext>
                </a:extLst>
              </p:cNvPr>
              <p:cNvSpPr txBox="1"/>
              <p:nvPr/>
            </p:nvSpPr>
            <p:spPr>
              <a:xfrm>
                <a:off x="956553" y="1914358"/>
                <a:ext cx="1967846" cy="1037207"/>
              </a:xfrm>
              <a:prstGeom prst="rect">
                <a:avLst/>
              </a:prstGeom>
              <a:noFill/>
            </p:spPr>
            <p:txBody>
              <a:bodyPr wrap="non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Yuhang Zhao</a:t>
                </a:r>
              </a:p>
              <a:p>
                <a:pPr algn="ctr">
                  <a:lnSpc>
                    <a:spcPct val="90000"/>
                  </a:lnSpc>
                  <a:spcAft>
                    <a:spcPts val="600"/>
                  </a:spcAft>
                </a:pPr>
                <a:r>
                  <a:rPr lang="en-US" sz="2400" dirty="0">
                    <a:gradFill>
                      <a:gsLst>
                        <a:gs pos="2917">
                          <a:schemeClr val="tx1"/>
                        </a:gs>
                        <a:gs pos="30000">
                          <a:schemeClr val="tx1"/>
                        </a:gs>
                      </a:gsLst>
                      <a:lin ang="5400000" scaled="0"/>
                    </a:gradFill>
                  </a:rPr>
                  <a:t>(Cornell)</a:t>
                </a:r>
              </a:p>
            </p:txBody>
          </p:sp>
        </p:grpSp>
        <p:grpSp>
          <p:nvGrpSpPr>
            <p:cNvPr id="41" name="Group 40" descr="Headshot of Merrie Morris">
              <a:extLst>
                <a:ext uri="{FF2B5EF4-FFF2-40B4-BE49-F238E27FC236}">
                  <a16:creationId xmlns:a16="http://schemas.microsoft.com/office/drawing/2014/main" id="{38AF85CB-19F5-4AC8-AABB-947FAA1D54E6}"/>
                </a:ext>
              </a:extLst>
            </p:cNvPr>
            <p:cNvGrpSpPr/>
            <p:nvPr/>
          </p:nvGrpSpPr>
          <p:grpSpPr>
            <a:xfrm>
              <a:off x="8805749" y="3761527"/>
              <a:ext cx="1540293" cy="2818150"/>
              <a:chOff x="844536" y="4245243"/>
              <a:chExt cx="1540293" cy="2818150"/>
            </a:xfrm>
          </p:grpSpPr>
          <p:pic>
            <p:nvPicPr>
              <p:cNvPr id="68" name="Picture 67" descr="Headshot of Meredith Ringel Morris">
                <a:extLst>
                  <a:ext uri="{FF2B5EF4-FFF2-40B4-BE49-F238E27FC236}">
                    <a16:creationId xmlns:a16="http://schemas.microsoft.com/office/drawing/2014/main" id="{F5C21A7B-7FF5-4320-917F-ABD56C858BF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2715" y="4245243"/>
                <a:ext cx="1371600" cy="1371600"/>
              </a:xfrm>
              <a:prstGeom prst="rect">
                <a:avLst/>
              </a:prstGeom>
            </p:spPr>
          </p:pic>
          <p:sp>
            <p:nvSpPr>
              <p:cNvPr id="69" name="TextBox 68">
                <a:extLst>
                  <a:ext uri="{FF2B5EF4-FFF2-40B4-BE49-F238E27FC236}">
                    <a16:creationId xmlns:a16="http://schemas.microsoft.com/office/drawing/2014/main" id="{1C2C755E-FAEF-4250-9FCE-7AD71D410579}"/>
                  </a:ext>
                </a:extLst>
              </p:cNvPr>
              <p:cNvSpPr txBox="1"/>
              <p:nvPr/>
            </p:nvSpPr>
            <p:spPr>
              <a:xfrm>
                <a:off x="844536" y="5616843"/>
                <a:ext cx="1540293" cy="1446550"/>
              </a:xfrm>
              <a:prstGeom prst="rect">
                <a:avLst/>
              </a:prstGeom>
              <a:noFill/>
            </p:spPr>
            <p:txBody>
              <a:bodyPr wrap="non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Meredith</a:t>
                </a:r>
              </a:p>
              <a:p>
                <a:pPr algn="ctr">
                  <a:lnSpc>
                    <a:spcPct val="90000"/>
                  </a:lnSpc>
                  <a:spcAft>
                    <a:spcPts val="600"/>
                  </a:spcAft>
                </a:pPr>
                <a:r>
                  <a:rPr lang="en-US" sz="2400" dirty="0">
                    <a:gradFill>
                      <a:gsLst>
                        <a:gs pos="2917">
                          <a:schemeClr val="tx1"/>
                        </a:gs>
                        <a:gs pos="30000">
                          <a:schemeClr val="tx1"/>
                        </a:gs>
                      </a:gsLst>
                      <a:lin ang="5400000" scaled="0"/>
                    </a:gradFill>
                  </a:rPr>
                  <a:t>Ringel</a:t>
                </a:r>
              </a:p>
              <a:p>
                <a:pPr algn="ctr">
                  <a:lnSpc>
                    <a:spcPct val="90000"/>
                  </a:lnSpc>
                  <a:spcAft>
                    <a:spcPts val="600"/>
                  </a:spcAft>
                </a:pPr>
                <a:r>
                  <a:rPr lang="en-US" sz="2400" dirty="0">
                    <a:gradFill>
                      <a:gsLst>
                        <a:gs pos="2917">
                          <a:schemeClr val="tx1"/>
                        </a:gs>
                        <a:gs pos="30000">
                          <a:schemeClr val="tx1"/>
                        </a:gs>
                      </a:gsLst>
                      <a:lin ang="5400000" scaled="0"/>
                    </a:gradFill>
                  </a:rPr>
                  <a:t>Morris</a:t>
                </a:r>
              </a:p>
            </p:txBody>
          </p:sp>
        </p:grpSp>
        <p:grpSp>
          <p:nvGrpSpPr>
            <p:cNvPr id="52" name="Group 51" descr="Headshot of Ed Cutrell">
              <a:extLst>
                <a:ext uri="{FF2B5EF4-FFF2-40B4-BE49-F238E27FC236}">
                  <a16:creationId xmlns:a16="http://schemas.microsoft.com/office/drawing/2014/main" id="{1CE0403F-5127-4F29-A644-618CD8FEDB5B}"/>
                </a:ext>
              </a:extLst>
            </p:cNvPr>
            <p:cNvGrpSpPr/>
            <p:nvPr/>
          </p:nvGrpSpPr>
          <p:grpSpPr>
            <a:xfrm>
              <a:off x="7236989" y="3761527"/>
              <a:ext cx="1572675" cy="2011826"/>
              <a:chOff x="5764923" y="4260868"/>
              <a:chExt cx="1572675" cy="2011826"/>
            </a:xfrm>
          </p:grpSpPr>
          <p:pic>
            <p:nvPicPr>
              <p:cNvPr id="66" name="Picture 65" descr="Headshot of Ed Cutrell">
                <a:extLst>
                  <a:ext uri="{FF2B5EF4-FFF2-40B4-BE49-F238E27FC236}">
                    <a16:creationId xmlns:a16="http://schemas.microsoft.com/office/drawing/2014/main" id="{94E92477-AD11-4528-91D9-06C6F23E8D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40874" y="4260868"/>
                <a:ext cx="1371600" cy="1371600"/>
              </a:xfrm>
              <a:prstGeom prst="rect">
                <a:avLst/>
              </a:prstGeom>
            </p:spPr>
          </p:pic>
          <p:sp>
            <p:nvSpPr>
              <p:cNvPr id="67" name="TextBox 66">
                <a:extLst>
                  <a:ext uri="{FF2B5EF4-FFF2-40B4-BE49-F238E27FC236}">
                    <a16:creationId xmlns:a16="http://schemas.microsoft.com/office/drawing/2014/main" id="{13DA93AD-94CB-4C0A-AA77-1BA5953BCCA6}"/>
                  </a:ext>
                </a:extLst>
              </p:cNvPr>
              <p:cNvSpPr txBox="1"/>
              <p:nvPr/>
            </p:nvSpPr>
            <p:spPr>
              <a:xfrm>
                <a:off x="5764923" y="5644830"/>
                <a:ext cx="157267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Ed Cutrell</a:t>
                </a:r>
              </a:p>
            </p:txBody>
          </p:sp>
        </p:grpSp>
        <p:grpSp>
          <p:nvGrpSpPr>
            <p:cNvPr id="53" name="Group 52">
              <a:extLst>
                <a:ext uri="{FF2B5EF4-FFF2-40B4-BE49-F238E27FC236}">
                  <a16:creationId xmlns:a16="http://schemas.microsoft.com/office/drawing/2014/main" id="{ABD46BC8-D57D-4362-851B-29F8831C5161}"/>
                </a:ext>
              </a:extLst>
            </p:cNvPr>
            <p:cNvGrpSpPr/>
            <p:nvPr/>
          </p:nvGrpSpPr>
          <p:grpSpPr>
            <a:xfrm>
              <a:off x="5718690" y="3761527"/>
              <a:ext cx="1471941" cy="2418792"/>
              <a:chOff x="8991488" y="3078105"/>
              <a:chExt cx="1471941" cy="2418792"/>
            </a:xfrm>
          </p:grpSpPr>
          <p:sp>
            <p:nvSpPr>
              <p:cNvPr id="64" name="TextBox 63">
                <a:extLst>
                  <a:ext uri="{FF2B5EF4-FFF2-40B4-BE49-F238E27FC236}">
                    <a16:creationId xmlns:a16="http://schemas.microsoft.com/office/drawing/2014/main" id="{6FC89C32-C666-44F2-AAB9-07A8C154569A}"/>
                  </a:ext>
                </a:extLst>
              </p:cNvPr>
              <p:cNvSpPr txBox="1"/>
              <p:nvPr/>
            </p:nvSpPr>
            <p:spPr>
              <a:xfrm>
                <a:off x="8991488" y="4459690"/>
                <a:ext cx="1471941" cy="1037207"/>
              </a:xfrm>
              <a:prstGeom prst="rect">
                <a:avLst/>
              </a:prstGeom>
              <a:noFill/>
            </p:spPr>
            <p:txBody>
              <a:bodyPr wrap="non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Christian</a:t>
                </a:r>
              </a:p>
              <a:p>
                <a:pPr algn="ctr">
                  <a:lnSpc>
                    <a:spcPct val="90000"/>
                  </a:lnSpc>
                  <a:spcAft>
                    <a:spcPts val="600"/>
                  </a:spcAft>
                </a:pPr>
                <a:r>
                  <a:rPr lang="en-US" sz="2400" dirty="0">
                    <a:gradFill>
                      <a:gsLst>
                        <a:gs pos="2917">
                          <a:schemeClr val="tx1"/>
                        </a:gs>
                        <a:gs pos="30000">
                          <a:schemeClr val="tx1"/>
                        </a:gs>
                      </a:gsLst>
                      <a:lin ang="5400000" scaled="0"/>
                    </a:gradFill>
                  </a:rPr>
                  <a:t>Holz</a:t>
                </a:r>
              </a:p>
            </p:txBody>
          </p:sp>
          <p:pic>
            <p:nvPicPr>
              <p:cNvPr id="65" name="Picture 64" descr="Headshot of Christian Holz">
                <a:extLst>
                  <a:ext uri="{FF2B5EF4-FFF2-40B4-BE49-F238E27FC236}">
                    <a16:creationId xmlns:a16="http://schemas.microsoft.com/office/drawing/2014/main" id="{1779D030-A364-4E8F-B206-007579D5EB9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04748" y="3078105"/>
                <a:ext cx="1371600" cy="1371600"/>
              </a:xfrm>
              <a:prstGeom prst="rect">
                <a:avLst/>
              </a:prstGeom>
            </p:spPr>
          </p:pic>
        </p:grpSp>
        <p:grpSp>
          <p:nvGrpSpPr>
            <p:cNvPr id="57" name="Group 56">
              <a:extLst>
                <a:ext uri="{FF2B5EF4-FFF2-40B4-BE49-F238E27FC236}">
                  <a16:creationId xmlns:a16="http://schemas.microsoft.com/office/drawing/2014/main" id="{BB7DEB83-F798-40BB-84CD-2D23FE6AFBF8}"/>
                </a:ext>
              </a:extLst>
            </p:cNvPr>
            <p:cNvGrpSpPr/>
            <p:nvPr/>
          </p:nvGrpSpPr>
          <p:grpSpPr>
            <a:xfrm>
              <a:off x="2522673" y="3761527"/>
              <a:ext cx="1371600" cy="2430459"/>
              <a:chOff x="7361489" y="2392305"/>
              <a:chExt cx="1371600" cy="2430459"/>
            </a:xfrm>
          </p:grpSpPr>
          <p:sp>
            <p:nvSpPr>
              <p:cNvPr id="62" name="TextBox 61">
                <a:extLst>
                  <a:ext uri="{FF2B5EF4-FFF2-40B4-BE49-F238E27FC236}">
                    <a16:creationId xmlns:a16="http://schemas.microsoft.com/office/drawing/2014/main" id="{9BE0ED0A-0E24-4A67-B1CC-3F219D49A430}"/>
                  </a:ext>
                </a:extLst>
              </p:cNvPr>
              <p:cNvSpPr txBox="1"/>
              <p:nvPr/>
            </p:nvSpPr>
            <p:spPr>
              <a:xfrm>
                <a:off x="7387589" y="3785557"/>
                <a:ext cx="1228541" cy="1037207"/>
              </a:xfrm>
              <a:prstGeom prst="rect">
                <a:avLst/>
              </a:prstGeom>
              <a:noFill/>
            </p:spPr>
            <p:txBody>
              <a:bodyPr wrap="non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Andy </a:t>
                </a:r>
              </a:p>
              <a:p>
                <a:pPr algn="ctr">
                  <a:lnSpc>
                    <a:spcPct val="90000"/>
                  </a:lnSpc>
                  <a:spcAft>
                    <a:spcPts val="600"/>
                  </a:spcAft>
                </a:pPr>
                <a:r>
                  <a:rPr lang="en-US" sz="2400" dirty="0">
                    <a:gradFill>
                      <a:gsLst>
                        <a:gs pos="2917">
                          <a:schemeClr val="tx1"/>
                        </a:gs>
                        <a:gs pos="30000">
                          <a:schemeClr val="tx1"/>
                        </a:gs>
                      </a:gsLst>
                      <a:lin ang="5400000" scaled="0"/>
                    </a:gradFill>
                  </a:rPr>
                  <a:t>Wilson</a:t>
                </a:r>
              </a:p>
            </p:txBody>
          </p:sp>
          <p:pic>
            <p:nvPicPr>
              <p:cNvPr id="63" name="Picture 62" descr="Headshot of Andy Wilson">
                <a:extLst>
                  <a:ext uri="{FF2B5EF4-FFF2-40B4-BE49-F238E27FC236}">
                    <a16:creationId xmlns:a16="http://schemas.microsoft.com/office/drawing/2014/main" id="{882434DC-F08E-41D7-B385-EDAA1038E08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361489" y="2392305"/>
                <a:ext cx="1371600" cy="1371600"/>
              </a:xfrm>
              <a:prstGeom prst="rect">
                <a:avLst/>
              </a:prstGeom>
            </p:spPr>
          </p:pic>
        </p:grpSp>
        <p:grpSp>
          <p:nvGrpSpPr>
            <p:cNvPr id="59" name="Group 58">
              <a:extLst>
                <a:ext uri="{FF2B5EF4-FFF2-40B4-BE49-F238E27FC236}">
                  <a16:creationId xmlns:a16="http://schemas.microsoft.com/office/drawing/2014/main" id="{DF4C553C-6ED4-400B-8EC5-9DC069122C4E}"/>
                </a:ext>
              </a:extLst>
            </p:cNvPr>
            <p:cNvGrpSpPr/>
            <p:nvPr/>
          </p:nvGrpSpPr>
          <p:grpSpPr>
            <a:xfrm>
              <a:off x="4103663" y="3761527"/>
              <a:ext cx="1519638" cy="1968286"/>
              <a:chOff x="1721292" y="4081938"/>
              <a:chExt cx="1519638" cy="1968286"/>
            </a:xfrm>
          </p:grpSpPr>
          <p:sp>
            <p:nvSpPr>
              <p:cNvPr id="60" name="TextBox 59">
                <a:extLst>
                  <a:ext uri="{FF2B5EF4-FFF2-40B4-BE49-F238E27FC236}">
                    <a16:creationId xmlns:a16="http://schemas.microsoft.com/office/drawing/2014/main" id="{FF9F60A4-D4EE-4E37-92E9-0517FA0EE2CC}"/>
                  </a:ext>
                </a:extLst>
              </p:cNvPr>
              <p:cNvSpPr txBox="1"/>
              <p:nvPr/>
            </p:nvSpPr>
            <p:spPr>
              <a:xfrm>
                <a:off x="1722629" y="5422360"/>
                <a:ext cx="151830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Eyal Ofek</a:t>
                </a:r>
              </a:p>
            </p:txBody>
          </p:sp>
          <p:pic>
            <p:nvPicPr>
              <p:cNvPr id="61" name="Picture 60" descr="Headshot of Eyal Ofek">
                <a:extLst>
                  <a:ext uri="{FF2B5EF4-FFF2-40B4-BE49-F238E27FC236}">
                    <a16:creationId xmlns:a16="http://schemas.microsoft.com/office/drawing/2014/main" id="{9F19AC76-74A0-4CAE-9809-71F88BB0B4E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21292" y="4081938"/>
                <a:ext cx="1418897" cy="1371600"/>
              </a:xfrm>
              <a:prstGeom prst="rect">
                <a:avLst/>
              </a:prstGeom>
            </p:spPr>
          </p:pic>
        </p:grpSp>
      </p:grpSp>
    </p:spTree>
    <p:extLst>
      <p:ext uri="{BB962C8B-B14F-4D97-AF65-F5344CB8AC3E}">
        <p14:creationId xmlns:p14="http://schemas.microsoft.com/office/powerpoint/2010/main" val="290837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his figure shows two VR apps under simulated low vision augmented by SeeingVR. It includes two sub-images. Image A on the left is a scene of a VR game called Waltz of the Wizard. We simulated the visual effect under diffuse depression of vision. The scene is augmented by the Bifocal Lens tool in SeeingVR. Image B on the right is a scene of a VR game called Space Pirate Trainer. We simulated the visual effect under blurred vision with blind spots. The scene is augmented by the Edge Enhancement and Depth Measurement tools in SeeingVR. ">
            <a:extLst>
              <a:ext uri="{FF2B5EF4-FFF2-40B4-BE49-F238E27FC236}">
                <a16:creationId xmlns:a16="http://schemas.microsoft.com/office/drawing/2014/main" id="{CDCC7585-C706-43BE-9E6F-F9573C2BEBB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22830" y="1438000"/>
            <a:ext cx="8946340" cy="3566344"/>
          </a:xfrm>
          <a:prstGeom prst="rect">
            <a:avLst/>
          </a:prstGeom>
          <a:noFill/>
          <a:ln>
            <a:noFill/>
          </a:ln>
        </p:spPr>
      </p:pic>
      <p:sp>
        <p:nvSpPr>
          <p:cNvPr id="6" name="Title 5">
            <a:extLst>
              <a:ext uri="{FF2B5EF4-FFF2-40B4-BE49-F238E27FC236}">
                <a16:creationId xmlns:a16="http://schemas.microsoft.com/office/drawing/2014/main" id="{0B9A5FFF-0DA7-4668-A586-51082C206B14}"/>
              </a:ext>
            </a:extLst>
          </p:cNvPr>
          <p:cNvSpPr>
            <a:spLocks noGrp="1"/>
          </p:cNvSpPr>
          <p:nvPr>
            <p:ph type="title"/>
          </p:nvPr>
        </p:nvSpPr>
        <p:spPr/>
        <p:txBody>
          <a:bodyPr/>
          <a:lstStyle/>
          <a:p>
            <a:r>
              <a:rPr lang="en-US" dirty="0"/>
              <a:t>Low Vision</a:t>
            </a:r>
          </a:p>
        </p:txBody>
      </p:sp>
      <p:sp>
        <p:nvSpPr>
          <p:cNvPr id="7" name="TextBox 6">
            <a:extLst>
              <a:ext uri="{FF2B5EF4-FFF2-40B4-BE49-F238E27FC236}">
                <a16:creationId xmlns:a16="http://schemas.microsoft.com/office/drawing/2014/main" id="{6E165AF9-735D-4E06-8588-585E96DC33AA}"/>
              </a:ext>
            </a:extLst>
          </p:cNvPr>
          <p:cNvSpPr txBox="1"/>
          <p:nvPr/>
        </p:nvSpPr>
        <p:spPr>
          <a:xfrm>
            <a:off x="1284472" y="5181600"/>
            <a:ext cx="9623057" cy="1569660"/>
          </a:xfrm>
          <a:prstGeom prst="rect">
            <a:avLst/>
          </a:prstGeom>
          <a:noFill/>
        </p:spPr>
        <p:txBody>
          <a:bodyPr wrap="square" rtlCol="0">
            <a:spAutoFit/>
          </a:bodyPr>
          <a:lstStyle/>
          <a:p>
            <a:pPr algn="just"/>
            <a:r>
              <a:rPr lang="en-US" sz="2400" dirty="0"/>
              <a:t>VR apps under simulated low vision augmented by SeeingVR: (A) </a:t>
            </a:r>
            <a:r>
              <a:rPr lang="en-US" sz="2400" i="1" dirty="0"/>
              <a:t>Waltz of the Wizard</a:t>
            </a:r>
            <a:r>
              <a:rPr lang="en-US" sz="2400" dirty="0"/>
              <a:t> [</a:t>
            </a:r>
            <a:r>
              <a:rPr lang="en-US" sz="2400" dirty="0" err="1"/>
              <a:t>Aldin</a:t>
            </a:r>
            <a:r>
              <a:rPr lang="en-US" sz="2400" dirty="0"/>
              <a:t> Dynamics, 2016] under diffuse depression of vision, with Bifocal Lens; (B) </a:t>
            </a:r>
            <a:r>
              <a:rPr lang="en-US" sz="2400" i="1" dirty="0"/>
              <a:t>Space Pirate Trainer</a:t>
            </a:r>
            <a:r>
              <a:rPr lang="en-US" sz="2400" dirty="0"/>
              <a:t> [I-Illusions, 2017] under blurred vision with blind spots, with Edge Enhancement and Depth Measurement.</a:t>
            </a:r>
          </a:p>
        </p:txBody>
      </p:sp>
    </p:spTree>
    <p:extLst>
      <p:ext uri="{BB962C8B-B14F-4D97-AF65-F5344CB8AC3E}">
        <p14:creationId xmlns:p14="http://schemas.microsoft.com/office/powerpoint/2010/main" val="357272750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89E89-B1FE-4E8C-8A3F-4611E36A4B9F}"/>
              </a:ext>
            </a:extLst>
          </p:cNvPr>
          <p:cNvSpPr>
            <a:spLocks noGrp="1"/>
          </p:cNvSpPr>
          <p:nvPr>
            <p:ph type="title"/>
          </p:nvPr>
        </p:nvSpPr>
        <p:spPr/>
        <p:txBody>
          <a:bodyPr/>
          <a:lstStyle/>
          <a:p>
            <a:r>
              <a:rPr lang="en-US" dirty="0"/>
              <a:t>Related Work</a:t>
            </a:r>
          </a:p>
        </p:txBody>
      </p:sp>
      <p:pic>
        <p:nvPicPr>
          <p:cNvPr id="3" name="Picture 2" descr="A person with low vision uses screen magnification and leans their face close to a computer monitor.">
            <a:extLst>
              <a:ext uri="{FF2B5EF4-FFF2-40B4-BE49-F238E27FC236}">
                <a16:creationId xmlns:a16="http://schemas.microsoft.com/office/drawing/2014/main" id="{89F539D1-5F2E-4936-BEC3-1E545877E197}"/>
              </a:ext>
            </a:extLst>
          </p:cNvPr>
          <p:cNvPicPr>
            <a:picLocks noChangeAspect="1"/>
          </p:cNvPicPr>
          <p:nvPr/>
        </p:nvPicPr>
        <p:blipFill>
          <a:blip r:embed="rId3"/>
          <a:stretch>
            <a:fillRect/>
          </a:stretch>
        </p:blipFill>
        <p:spPr>
          <a:xfrm>
            <a:off x="964049" y="1729599"/>
            <a:ext cx="5030941" cy="3580070"/>
          </a:xfrm>
          <a:prstGeom prst="rect">
            <a:avLst/>
          </a:prstGeom>
        </p:spPr>
      </p:pic>
      <p:sp>
        <p:nvSpPr>
          <p:cNvPr id="4" name="TextBox 3">
            <a:extLst>
              <a:ext uri="{FF2B5EF4-FFF2-40B4-BE49-F238E27FC236}">
                <a16:creationId xmlns:a16="http://schemas.microsoft.com/office/drawing/2014/main" id="{E8036F84-63FE-4AE3-A0C4-35A59D8452A6}"/>
              </a:ext>
            </a:extLst>
          </p:cNvPr>
          <p:cNvSpPr txBox="1"/>
          <p:nvPr/>
        </p:nvSpPr>
        <p:spPr>
          <a:xfrm>
            <a:off x="2158356" y="5321147"/>
            <a:ext cx="2642326" cy="461665"/>
          </a:xfrm>
          <a:prstGeom prst="rect">
            <a:avLst/>
          </a:prstGeom>
          <a:noFill/>
        </p:spPr>
        <p:txBody>
          <a:bodyPr wrap="none" rtlCol="0">
            <a:spAutoFit/>
          </a:bodyPr>
          <a:lstStyle/>
          <a:p>
            <a:r>
              <a:rPr lang="en-US" sz="2400" dirty="0"/>
              <a:t>Azenkot et al., 2016</a:t>
            </a:r>
          </a:p>
        </p:txBody>
      </p:sp>
      <p:sp>
        <p:nvSpPr>
          <p:cNvPr id="6" name="TextBox 5">
            <a:extLst>
              <a:ext uri="{FF2B5EF4-FFF2-40B4-BE49-F238E27FC236}">
                <a16:creationId xmlns:a16="http://schemas.microsoft.com/office/drawing/2014/main" id="{2F2AAF7C-F385-414C-A95D-BE54C5D46830}"/>
              </a:ext>
            </a:extLst>
          </p:cNvPr>
          <p:cNvSpPr txBox="1"/>
          <p:nvPr/>
        </p:nvSpPr>
        <p:spPr>
          <a:xfrm>
            <a:off x="7379639" y="5816856"/>
            <a:ext cx="3302443" cy="461665"/>
          </a:xfrm>
          <a:prstGeom prst="rect">
            <a:avLst/>
          </a:prstGeom>
          <a:noFill/>
        </p:spPr>
        <p:txBody>
          <a:bodyPr wrap="none" rtlCol="0">
            <a:spAutoFit/>
          </a:bodyPr>
          <a:lstStyle/>
          <a:p>
            <a:r>
              <a:rPr lang="en-US" sz="2400" dirty="0"/>
              <a:t>Zhao et al., </a:t>
            </a:r>
            <a:r>
              <a:rPr lang="en-US" sz="2400" i="1" dirty="0" err="1"/>
              <a:t>CueSee</a:t>
            </a:r>
            <a:r>
              <a:rPr lang="en-US" sz="2400" dirty="0"/>
              <a:t>, 2016</a:t>
            </a:r>
          </a:p>
        </p:txBody>
      </p:sp>
      <p:grpSp>
        <p:nvGrpSpPr>
          <p:cNvPr id="9" name="Group 8">
            <a:extLst>
              <a:ext uri="{FF2B5EF4-FFF2-40B4-BE49-F238E27FC236}">
                <a16:creationId xmlns:a16="http://schemas.microsoft.com/office/drawing/2014/main" id="{E0A32958-3C04-4C8B-A1B8-D537E9B41334}"/>
              </a:ext>
            </a:extLst>
          </p:cNvPr>
          <p:cNvGrpSpPr/>
          <p:nvPr/>
        </p:nvGrpSpPr>
        <p:grpSpPr>
          <a:xfrm>
            <a:off x="7090827" y="365125"/>
            <a:ext cx="3895725" cy="5417687"/>
            <a:chOff x="7090827" y="365125"/>
            <a:chExt cx="3895725" cy="5417687"/>
          </a:xfrm>
        </p:grpSpPr>
        <p:pic>
          <p:nvPicPr>
            <p:cNvPr id="7" name="Picture 6" descr="A woman wearing special AR glasses views a row of boxes in the grocery aisle.">
              <a:extLst>
                <a:ext uri="{FF2B5EF4-FFF2-40B4-BE49-F238E27FC236}">
                  <a16:creationId xmlns:a16="http://schemas.microsoft.com/office/drawing/2014/main" id="{3162980E-980C-4D16-A303-3D8054A44B82}"/>
                </a:ext>
              </a:extLst>
            </p:cNvPr>
            <p:cNvPicPr>
              <a:picLocks noChangeAspect="1"/>
            </p:cNvPicPr>
            <p:nvPr/>
          </p:nvPicPr>
          <p:blipFill>
            <a:blip r:embed="rId4"/>
            <a:stretch>
              <a:fillRect/>
            </a:stretch>
          </p:blipFill>
          <p:spPr>
            <a:xfrm>
              <a:off x="7090827" y="365125"/>
              <a:ext cx="3880069" cy="2728949"/>
            </a:xfrm>
            <a:prstGeom prst="rect">
              <a:avLst/>
            </a:prstGeom>
          </p:spPr>
        </p:pic>
        <p:pic>
          <p:nvPicPr>
            <p:cNvPr id="8" name="Picture 7" descr="The glasses have rendered the grocery aisle in black and white, but a single product is shown enlarged, in color, with red guidelines leading the user's vision to that item.">
              <a:extLst>
                <a:ext uri="{FF2B5EF4-FFF2-40B4-BE49-F238E27FC236}">
                  <a16:creationId xmlns:a16="http://schemas.microsoft.com/office/drawing/2014/main" id="{361F8F42-19B4-4E22-8B38-79875FB6669E}"/>
                </a:ext>
              </a:extLst>
            </p:cNvPr>
            <p:cNvPicPr>
              <a:picLocks noChangeAspect="1"/>
            </p:cNvPicPr>
            <p:nvPr/>
          </p:nvPicPr>
          <p:blipFill>
            <a:blip r:embed="rId5"/>
            <a:stretch>
              <a:fillRect/>
            </a:stretch>
          </p:blipFill>
          <p:spPr>
            <a:xfrm>
              <a:off x="7090827" y="3153912"/>
              <a:ext cx="3895725" cy="2628900"/>
            </a:xfrm>
            <a:prstGeom prst="rect">
              <a:avLst/>
            </a:prstGeom>
          </p:spPr>
        </p:pic>
      </p:grpSp>
    </p:spTree>
    <p:extLst>
      <p:ext uri="{BB962C8B-B14F-4D97-AF65-F5344CB8AC3E}">
        <p14:creationId xmlns:p14="http://schemas.microsoft.com/office/powerpoint/2010/main" val="22689394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854F3-58FC-40D7-B5DE-25BAC6A7329B}"/>
              </a:ext>
            </a:extLst>
          </p:cNvPr>
          <p:cNvSpPr>
            <a:spLocks noGrp="1"/>
          </p:cNvSpPr>
          <p:nvPr>
            <p:ph type="title"/>
          </p:nvPr>
        </p:nvSpPr>
        <p:spPr/>
        <p:txBody>
          <a:bodyPr/>
          <a:lstStyle/>
          <a:p>
            <a:r>
              <a:rPr lang="en-US" dirty="0"/>
              <a:t>User-Centered Design Process</a:t>
            </a:r>
          </a:p>
        </p:txBody>
      </p:sp>
      <p:sp>
        <p:nvSpPr>
          <p:cNvPr id="3" name="Content Placeholder 2">
            <a:extLst>
              <a:ext uri="{FF2B5EF4-FFF2-40B4-BE49-F238E27FC236}">
                <a16:creationId xmlns:a16="http://schemas.microsoft.com/office/drawing/2014/main" id="{A9F6A98E-492F-4F1D-AF37-AE1582725A2E}"/>
              </a:ext>
            </a:extLst>
          </p:cNvPr>
          <p:cNvSpPr>
            <a:spLocks noGrp="1"/>
          </p:cNvSpPr>
          <p:nvPr>
            <p:ph idx="1"/>
          </p:nvPr>
        </p:nvSpPr>
        <p:spPr/>
        <p:txBody>
          <a:bodyPr/>
          <a:lstStyle/>
          <a:p>
            <a:r>
              <a:rPr lang="en-US" dirty="0"/>
              <a:t>Interviews and observations with six low-vision participants</a:t>
            </a:r>
          </a:p>
          <a:p>
            <a:r>
              <a:rPr lang="en-US" dirty="0"/>
              <a:t>Key challenges:</a:t>
            </a:r>
          </a:p>
          <a:p>
            <a:pPr lvl="1"/>
            <a:r>
              <a:rPr lang="en-US" dirty="0"/>
              <a:t>Seeing things at a distance:  “If I’m really playing, I have to be balancing, ‘can I read from here or do I want to teleport and read it’” –L2</a:t>
            </a:r>
          </a:p>
          <a:p>
            <a:pPr lvl="1"/>
            <a:r>
              <a:rPr lang="en-US" dirty="0"/>
              <a:t>Interacting with virtual elements: selecting distant objects, judging depth, tracking moving targets</a:t>
            </a:r>
          </a:p>
          <a:p>
            <a:pPr lvl="1"/>
            <a:r>
              <a:rPr lang="en-US" dirty="0"/>
              <a:t>Dealing with lighting effects: contrast, brightness</a:t>
            </a:r>
          </a:p>
          <a:p>
            <a:pPr lvl="1"/>
            <a:r>
              <a:rPr lang="en-US" dirty="0"/>
              <a:t>Variety of visual conditions/abilities</a:t>
            </a:r>
          </a:p>
        </p:txBody>
      </p:sp>
    </p:spTree>
    <p:extLst>
      <p:ext uri="{BB962C8B-B14F-4D97-AF65-F5344CB8AC3E}">
        <p14:creationId xmlns:p14="http://schemas.microsoft.com/office/powerpoint/2010/main" val="63222364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35E92-D225-4B48-8BB5-6396346C60B6}"/>
              </a:ext>
            </a:extLst>
          </p:cNvPr>
          <p:cNvSpPr>
            <a:spLocks noGrp="1"/>
          </p:cNvSpPr>
          <p:nvPr>
            <p:ph type="title"/>
          </p:nvPr>
        </p:nvSpPr>
        <p:spPr>
          <a:xfrm>
            <a:off x="838200" y="96901"/>
            <a:ext cx="10515600" cy="1325563"/>
          </a:xfrm>
        </p:spPr>
        <p:txBody>
          <a:bodyPr/>
          <a:lstStyle/>
          <a:p>
            <a:r>
              <a:rPr lang="en-US" dirty="0"/>
              <a:t>SeeingVR</a:t>
            </a:r>
          </a:p>
        </p:txBody>
      </p:sp>
      <p:sp>
        <p:nvSpPr>
          <p:cNvPr id="3" name="Content Placeholder 2">
            <a:extLst>
              <a:ext uri="{FF2B5EF4-FFF2-40B4-BE49-F238E27FC236}">
                <a16:creationId xmlns:a16="http://schemas.microsoft.com/office/drawing/2014/main" id="{3C7E95F7-8224-4E52-A323-7F0C2D6CBFA3}"/>
              </a:ext>
            </a:extLst>
          </p:cNvPr>
          <p:cNvSpPr>
            <a:spLocks noGrp="1"/>
          </p:cNvSpPr>
          <p:nvPr>
            <p:ph idx="1"/>
          </p:nvPr>
        </p:nvSpPr>
        <p:spPr>
          <a:xfrm>
            <a:off x="838200" y="1398905"/>
            <a:ext cx="10515600" cy="649351"/>
          </a:xfrm>
        </p:spPr>
        <p:txBody>
          <a:bodyPr/>
          <a:lstStyle/>
          <a:p>
            <a:r>
              <a:rPr lang="en-US" dirty="0"/>
              <a:t>14 low vision tools (9 can be applied post-hoc to Unity apps)</a:t>
            </a:r>
          </a:p>
        </p:txBody>
      </p:sp>
      <p:pic>
        <p:nvPicPr>
          <p:cNvPr id="4" name="Picture 3" descr="This is the first row, which includes the original scene of the EscapeVR app, and the effect of this scene augmented by seven different tools in SeeingVR respectively. The seven tools include: Magnification Lens, Bifocal Lens, Brightness Lens, Contrast Lens, Edge Enhancement, Peripheral Remapping, and Text Augmentation. In the image of Peripheral Remapping, we simulated tunnel vision effect to better demonstrate the effectiveness of our tool.">
            <a:extLst>
              <a:ext uri="{FF2B5EF4-FFF2-40B4-BE49-F238E27FC236}">
                <a16:creationId xmlns:a16="http://schemas.microsoft.com/office/drawing/2014/main" id="{22FA2F38-31B4-4D79-8EB7-DBBA30D0940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4556" y="2194559"/>
            <a:ext cx="11682889" cy="1851184"/>
          </a:xfrm>
          <a:prstGeom prst="rect">
            <a:avLst/>
          </a:prstGeom>
          <a:noFill/>
          <a:ln>
            <a:noFill/>
          </a:ln>
        </p:spPr>
      </p:pic>
      <p:pic>
        <p:nvPicPr>
          <p:cNvPr id="5" name="Picture 4" descr="This is the second row, which includes the effect of the EscapeVR scene augmented by another seven different tools in SeeingVR respectively. The seven tools include: Text to Speech, Depth Measurement, Object Description, Highlight, Guideline, Recoloring, and Assistive Apps tools (SeeingAI, VizWiz). In the image of Object Description, we use a piece of text ot show the read-aloud audio description. The text is &quot;A pillow on a desk.&quot; In the image of Seeing AI, we also use a piece of text to demonstrate the read-aloud description from the recognition API. The text is &quot;The image may include: a sign on a side of a building.&quot; In the image of VizWiz, the inset shows a screenshot of the question received and the response provided by the human worker.  ">
            <a:extLst>
              <a:ext uri="{FF2B5EF4-FFF2-40B4-BE49-F238E27FC236}">
                <a16:creationId xmlns:a16="http://schemas.microsoft.com/office/drawing/2014/main" id="{4E36F95E-6FD8-4D83-8E34-59077043B09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8365" y="4298188"/>
            <a:ext cx="11695271" cy="1931670"/>
          </a:xfrm>
          <a:prstGeom prst="rect">
            <a:avLst/>
          </a:prstGeom>
          <a:noFill/>
          <a:ln>
            <a:noFill/>
          </a:ln>
        </p:spPr>
      </p:pic>
      <p:sp>
        <p:nvSpPr>
          <p:cNvPr id="7" name="TextBox 6">
            <a:extLst>
              <a:ext uri="{FF2B5EF4-FFF2-40B4-BE49-F238E27FC236}">
                <a16:creationId xmlns:a16="http://schemas.microsoft.com/office/drawing/2014/main" id="{E43815B8-41C6-4DF5-9024-789A0AD1284B}"/>
              </a:ext>
            </a:extLst>
          </p:cNvPr>
          <p:cNvSpPr txBox="1"/>
          <p:nvPr/>
        </p:nvSpPr>
        <p:spPr>
          <a:xfrm>
            <a:off x="3139037" y="6475228"/>
            <a:ext cx="5913927" cy="369332"/>
          </a:xfrm>
          <a:prstGeom prst="rect">
            <a:avLst/>
          </a:prstGeom>
          <a:noFill/>
        </p:spPr>
        <p:txBody>
          <a:bodyPr wrap="none" rtlCol="0">
            <a:spAutoFit/>
          </a:bodyPr>
          <a:lstStyle/>
          <a:p>
            <a:r>
              <a:rPr lang="en-US" dirty="0"/>
              <a:t>scene is from open-source Unity game </a:t>
            </a:r>
            <a:r>
              <a:rPr lang="en-US" i="1" dirty="0" err="1"/>
              <a:t>EscapeVR-HarryPotter</a:t>
            </a:r>
            <a:endParaRPr lang="en-US" dirty="0"/>
          </a:p>
        </p:txBody>
      </p:sp>
    </p:spTree>
    <p:extLst>
      <p:ext uri="{BB962C8B-B14F-4D97-AF65-F5344CB8AC3E}">
        <p14:creationId xmlns:p14="http://schemas.microsoft.com/office/powerpoint/2010/main" val="6361664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eeingvr_names_captions_compressed">
            <a:hlinkClick r:id="" action="ppaction://media"/>
            <a:extLst>
              <a:ext uri="{FF2B5EF4-FFF2-40B4-BE49-F238E27FC236}">
                <a16:creationId xmlns:a16="http://schemas.microsoft.com/office/drawing/2014/main" id="{F6091F89-0009-4F7F-854A-365DE533FAAE}"/>
              </a:ext>
            </a:extLst>
          </p:cNvPr>
          <p:cNvPicPr>
            <a:picLocks noChangeAspect="1"/>
          </p:cNvPicPr>
          <p:nvPr>
            <a:videoFile r:link="rId1"/>
            <p:extLst>
              <p:ext uri="{DAA4B4D4-6D71-4841-9C94-3DE7FCFB9230}">
                <p14:media xmlns:p14="http://schemas.microsoft.com/office/powerpoint/2010/main" r:embed="rId2">
                  <p14:trim end="53333.3333"/>
                </p14:media>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10642856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0FABC1D-ACAE-40A4-ABF3-296081DAC3E7}"/>
              </a:ext>
            </a:extLst>
          </p:cNvPr>
          <p:cNvSpPr>
            <a:spLocks noGrp="1"/>
          </p:cNvSpPr>
          <p:nvPr>
            <p:ph type="title"/>
          </p:nvPr>
        </p:nvSpPr>
        <p:spPr>
          <a:xfrm>
            <a:off x="838200" y="121285"/>
            <a:ext cx="10515600" cy="1325563"/>
          </a:xfrm>
        </p:spPr>
        <p:txBody>
          <a:bodyPr/>
          <a:lstStyle/>
          <a:p>
            <a:r>
              <a:rPr lang="en-US" dirty="0"/>
              <a:t>Evaluation: Users with Low Vision</a:t>
            </a:r>
          </a:p>
        </p:txBody>
      </p:sp>
      <p:sp>
        <p:nvSpPr>
          <p:cNvPr id="8" name="Content Placeholder 7">
            <a:extLst>
              <a:ext uri="{FF2B5EF4-FFF2-40B4-BE49-F238E27FC236}">
                <a16:creationId xmlns:a16="http://schemas.microsoft.com/office/drawing/2014/main" id="{C13AFFC3-D124-474F-82B6-59315BCD546F}"/>
              </a:ext>
            </a:extLst>
          </p:cNvPr>
          <p:cNvSpPr>
            <a:spLocks noGrp="1"/>
          </p:cNvSpPr>
          <p:nvPr>
            <p:ph idx="1"/>
          </p:nvPr>
        </p:nvSpPr>
        <p:spPr>
          <a:xfrm>
            <a:off x="838200" y="1325753"/>
            <a:ext cx="10515600" cy="4351338"/>
          </a:xfrm>
        </p:spPr>
        <p:txBody>
          <a:bodyPr/>
          <a:lstStyle/>
          <a:p>
            <a:r>
              <a:rPr lang="en-US" dirty="0"/>
              <a:t>Does SeeingVR enhance the usability of VR for people with Low Vision? Which tools do people find most useful? What to improve?</a:t>
            </a:r>
          </a:p>
          <a:p>
            <a:r>
              <a:rPr lang="en-US" dirty="0"/>
              <a:t>Participants:  11 people with low vision</a:t>
            </a:r>
          </a:p>
          <a:p>
            <a:r>
              <a:rPr lang="en-US" dirty="0"/>
              <a:t>Method:</a:t>
            </a:r>
          </a:p>
          <a:p>
            <a:pPr lvl="1"/>
            <a:r>
              <a:rPr lang="en-US" dirty="0"/>
              <a:t>Interview + Tutorial/Think-Aloud</a:t>
            </a:r>
          </a:p>
          <a:p>
            <a:pPr lvl="1"/>
            <a:r>
              <a:rPr lang="en-US" dirty="0"/>
              <a:t>Virtual Tasks: Menu Navigation, Visual Search, and Target Shooting</a:t>
            </a:r>
          </a:p>
          <a:p>
            <a:pPr lvl="1"/>
            <a:r>
              <a:rPr lang="en-US" dirty="0"/>
              <a:t>App Exploration (</a:t>
            </a:r>
            <a:r>
              <a:rPr lang="en-US" i="1" dirty="0" err="1"/>
              <a:t>EscapeVR</a:t>
            </a:r>
            <a:r>
              <a:rPr lang="en-US" i="1" dirty="0"/>
              <a:t> </a:t>
            </a:r>
            <a:r>
              <a:rPr lang="en-US" dirty="0"/>
              <a:t>and </a:t>
            </a:r>
            <a:r>
              <a:rPr lang="en-US" i="1" dirty="0"/>
              <a:t>Drop</a:t>
            </a:r>
            <a:r>
              <a:rPr lang="en-US" dirty="0"/>
              <a:t>)</a:t>
            </a:r>
          </a:p>
          <a:p>
            <a:pPr lvl="1"/>
            <a:endParaRPr lang="en-US" dirty="0"/>
          </a:p>
        </p:txBody>
      </p:sp>
      <p:pic>
        <p:nvPicPr>
          <p:cNvPr id="9" name="Picture 8" descr="This figure shows the two VR apps used in the evaluation. It includes two sub-images. Image A on the left shows a scene of the EscapeVR app, where there is a dark room with a door, beds, pillows on the beds, and boxes besides the beds. Image B on the right shows two scenes of the Drop app. The first one on the left is a virtual keyboard where the user can type in a keyword with the controller. The second is the searched results based on the keyword listing on the screens in front of the user. ">
            <a:extLst>
              <a:ext uri="{FF2B5EF4-FFF2-40B4-BE49-F238E27FC236}">
                <a16:creationId xmlns:a16="http://schemas.microsoft.com/office/drawing/2014/main" id="{99740D8C-D6A3-4494-A9AF-DBDFF283D5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27456" y="4559809"/>
            <a:ext cx="5737089" cy="2094950"/>
          </a:xfrm>
          <a:prstGeom prst="rect">
            <a:avLst/>
          </a:prstGeom>
          <a:noFill/>
          <a:ln>
            <a:noFill/>
          </a:ln>
        </p:spPr>
      </p:pic>
    </p:spTree>
    <p:extLst>
      <p:ext uri="{BB962C8B-B14F-4D97-AF65-F5344CB8AC3E}">
        <p14:creationId xmlns:p14="http://schemas.microsoft.com/office/powerpoint/2010/main" val="41801021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87C30-5D0E-4367-A55F-A07DB090CF03}"/>
              </a:ext>
            </a:extLst>
          </p:cNvPr>
          <p:cNvSpPr>
            <a:spLocks noGrp="1"/>
          </p:cNvSpPr>
          <p:nvPr>
            <p:ph type="title"/>
          </p:nvPr>
        </p:nvSpPr>
        <p:spPr/>
        <p:txBody>
          <a:bodyPr/>
          <a:lstStyle/>
          <a:p>
            <a:r>
              <a:rPr lang="en-US" dirty="0"/>
              <a:t>Virtual Tasks</a:t>
            </a:r>
          </a:p>
        </p:txBody>
      </p:sp>
      <p:pic>
        <p:nvPicPr>
          <p:cNvPr id="4" name="Picture 3" descr="This figure shows the three virtual scenes where the participants conducted the three VR tasks during the evaluation. It includes three sub-images. Image A shows the scene of the menu navigation task, with a seven-item menu, and a virtual laser pointer from the controller pointing at one of the menu item. Image B demonstrates the visual search task, with a scene of a table, 10 virtual objects on the table, and a box beside the table. Image C is the scene of the target shooting task, where there is a white cube target moving towards the user and the user is using a virtual gun to shoot it.  ">
            <a:extLst>
              <a:ext uri="{FF2B5EF4-FFF2-40B4-BE49-F238E27FC236}">
                <a16:creationId xmlns:a16="http://schemas.microsoft.com/office/drawing/2014/main" id="{F654E935-74B6-4749-9AEE-C3C1CBC6693C}"/>
              </a:ext>
            </a:extLst>
          </p:cNvPr>
          <p:cNvPicPr>
            <a:picLocks noChangeAspect="1"/>
          </p:cNvPicPr>
          <p:nvPr/>
        </p:nvPicPr>
        <p:blipFill rotWithShape="1">
          <a:blip r:embed="rId3">
            <a:extLst>
              <a:ext uri="{28A0092B-C50C-407E-A947-70E740481C1C}">
                <a14:useLocalDpi xmlns:a14="http://schemas.microsoft.com/office/drawing/2010/main" val="0"/>
              </a:ext>
            </a:extLst>
          </a:blip>
          <a:srcRect t="5882"/>
          <a:stretch/>
        </p:blipFill>
        <p:spPr bwMode="auto">
          <a:xfrm>
            <a:off x="838200" y="1923862"/>
            <a:ext cx="10728960" cy="3521350"/>
          </a:xfrm>
          <a:prstGeom prst="rect">
            <a:avLst/>
          </a:prstGeom>
          <a:noFill/>
          <a:ln>
            <a:noFill/>
          </a:ln>
          <a:extLst>
            <a:ext uri="{53640926-AAD7-44d8-BBD7-CCE9431645EC}">
              <a14:shadowObscured xmlns:lc="http://schemas.openxmlformats.org/drawingml/2006/lockedCanvas" xmlns="" xmlns:mo="http://schemas.microsoft.com/office/mac/office/2008/main" xmlns:mv="urn:schemas-microsoft-com:mac:vml" xmlns:o="urn:schemas-microsoft-com:office:office" xmlns:v="urn:schemas-microsoft-com:vml" xmlns:w10="urn:schemas-microsoft-com:office:word" xmlns:w="http://schemas.openxmlformats.org/wordprocessingml/2006/main" xmlns:a14="http://schemas.microsoft.com/office/drawing/2010/main"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cx="http://schemas.microsoft.com/office/drawing/2014/chartex" xmlns:wpc="http://schemas.microsoft.com/office/word/2010/wordprocessingCanvas"/>
            </a:ext>
          </a:extLst>
        </p:spPr>
      </p:pic>
      <p:sp>
        <p:nvSpPr>
          <p:cNvPr id="5" name="TextBox 4">
            <a:extLst>
              <a:ext uri="{FF2B5EF4-FFF2-40B4-BE49-F238E27FC236}">
                <a16:creationId xmlns:a16="http://schemas.microsoft.com/office/drawing/2014/main" id="{B3012C3E-434A-4B35-AA9D-72AAE8896B19}"/>
              </a:ext>
            </a:extLst>
          </p:cNvPr>
          <p:cNvSpPr txBox="1"/>
          <p:nvPr/>
        </p:nvSpPr>
        <p:spPr>
          <a:xfrm>
            <a:off x="1499616" y="5583936"/>
            <a:ext cx="2325380" cy="461665"/>
          </a:xfrm>
          <a:prstGeom prst="rect">
            <a:avLst/>
          </a:prstGeom>
          <a:noFill/>
        </p:spPr>
        <p:txBody>
          <a:bodyPr wrap="none" rtlCol="0">
            <a:spAutoFit/>
          </a:bodyPr>
          <a:lstStyle/>
          <a:p>
            <a:r>
              <a:rPr lang="en-US" sz="2400" dirty="0"/>
              <a:t>Menu Navigation</a:t>
            </a:r>
          </a:p>
        </p:txBody>
      </p:sp>
      <p:sp>
        <p:nvSpPr>
          <p:cNvPr id="6" name="TextBox 5">
            <a:extLst>
              <a:ext uri="{FF2B5EF4-FFF2-40B4-BE49-F238E27FC236}">
                <a16:creationId xmlns:a16="http://schemas.microsoft.com/office/drawing/2014/main" id="{2CC8BA79-49BC-4283-BAE0-67E3AE4632E6}"/>
              </a:ext>
            </a:extLst>
          </p:cNvPr>
          <p:cNvSpPr txBox="1"/>
          <p:nvPr/>
        </p:nvSpPr>
        <p:spPr>
          <a:xfrm>
            <a:off x="5161910" y="5586917"/>
            <a:ext cx="1836080" cy="461665"/>
          </a:xfrm>
          <a:prstGeom prst="rect">
            <a:avLst/>
          </a:prstGeom>
          <a:noFill/>
        </p:spPr>
        <p:txBody>
          <a:bodyPr wrap="none" rtlCol="0">
            <a:spAutoFit/>
          </a:bodyPr>
          <a:lstStyle/>
          <a:p>
            <a:r>
              <a:rPr lang="en-US" sz="2400" dirty="0"/>
              <a:t>Visual Search</a:t>
            </a:r>
          </a:p>
        </p:txBody>
      </p:sp>
      <p:sp>
        <p:nvSpPr>
          <p:cNvPr id="7" name="TextBox 6">
            <a:extLst>
              <a:ext uri="{FF2B5EF4-FFF2-40B4-BE49-F238E27FC236}">
                <a16:creationId xmlns:a16="http://schemas.microsoft.com/office/drawing/2014/main" id="{48B6C450-3DF8-4016-83CC-26F6C187F944}"/>
              </a:ext>
            </a:extLst>
          </p:cNvPr>
          <p:cNvSpPr txBox="1"/>
          <p:nvPr/>
        </p:nvSpPr>
        <p:spPr>
          <a:xfrm>
            <a:off x="8783152" y="5583936"/>
            <a:ext cx="2133469" cy="461665"/>
          </a:xfrm>
          <a:prstGeom prst="rect">
            <a:avLst/>
          </a:prstGeom>
          <a:noFill/>
        </p:spPr>
        <p:txBody>
          <a:bodyPr wrap="none" rtlCol="0">
            <a:spAutoFit/>
          </a:bodyPr>
          <a:lstStyle/>
          <a:p>
            <a:r>
              <a:rPr lang="en-US" sz="2400" dirty="0"/>
              <a:t>Target Shooting</a:t>
            </a:r>
          </a:p>
        </p:txBody>
      </p:sp>
    </p:spTree>
    <p:extLst>
      <p:ext uri="{BB962C8B-B14F-4D97-AF65-F5344CB8AC3E}">
        <p14:creationId xmlns:p14="http://schemas.microsoft.com/office/powerpoint/2010/main" val="12944192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B3A64-906A-4134-932D-173443F8C169}"/>
              </a:ext>
            </a:extLst>
          </p:cNvPr>
          <p:cNvSpPr>
            <a:spLocks noGrp="1"/>
          </p:cNvSpPr>
          <p:nvPr>
            <p:ph type="title"/>
          </p:nvPr>
        </p:nvSpPr>
        <p:spPr/>
        <p:txBody>
          <a:bodyPr/>
          <a:lstStyle/>
          <a:p>
            <a:r>
              <a:rPr lang="en-US" dirty="0"/>
              <a:t>Findings from Evaluation with PLV</a:t>
            </a:r>
          </a:p>
        </p:txBody>
      </p:sp>
      <p:sp>
        <p:nvSpPr>
          <p:cNvPr id="3" name="Content Placeholder 2">
            <a:extLst>
              <a:ext uri="{FF2B5EF4-FFF2-40B4-BE49-F238E27FC236}">
                <a16:creationId xmlns:a16="http://schemas.microsoft.com/office/drawing/2014/main" id="{602E7160-BD61-4980-A552-BF2ED3199900}"/>
              </a:ext>
            </a:extLst>
          </p:cNvPr>
          <p:cNvSpPr>
            <a:spLocks noGrp="1"/>
          </p:cNvSpPr>
          <p:nvPr>
            <p:ph idx="1"/>
          </p:nvPr>
        </p:nvSpPr>
        <p:spPr>
          <a:xfrm>
            <a:off x="838200" y="1825625"/>
            <a:ext cx="11170920" cy="4351338"/>
          </a:xfrm>
        </p:spPr>
        <p:txBody>
          <a:bodyPr/>
          <a:lstStyle/>
          <a:p>
            <a:r>
              <a:rPr lang="en-US" dirty="0"/>
              <a:t>All participants completed all three tasks more quickly &amp; accurately with Seeing VR</a:t>
            </a:r>
          </a:p>
          <a:p>
            <a:pPr lvl="1"/>
            <a:r>
              <a:rPr lang="en-US" dirty="0"/>
              <a:t>Menu Navigation: all 11 participants successful with SeeingVR, only 4 without, all 100% accurate with SeeingVR and faster (</a:t>
            </a:r>
            <a:r>
              <a:rPr lang="en-US" i="1" dirty="0"/>
              <a:t>p</a:t>
            </a:r>
            <a:r>
              <a:rPr lang="en-US" dirty="0"/>
              <a:t> &lt; .04)</a:t>
            </a:r>
          </a:p>
          <a:p>
            <a:pPr lvl="1"/>
            <a:r>
              <a:rPr lang="en-US" dirty="0"/>
              <a:t>Visual Search: significantly faster with SeeingVR (</a:t>
            </a:r>
            <a:r>
              <a:rPr lang="en-US" i="1" dirty="0"/>
              <a:t>p</a:t>
            </a:r>
            <a:r>
              <a:rPr lang="en-US" dirty="0"/>
              <a:t> &lt; .001)</a:t>
            </a:r>
            <a:r>
              <a:rPr lang="en-US" i="1" dirty="0"/>
              <a:t>,</a:t>
            </a:r>
            <a:r>
              <a:rPr lang="en-US" dirty="0"/>
              <a:t> 100% accuracy with SeeingVR</a:t>
            </a:r>
          </a:p>
          <a:p>
            <a:pPr lvl="1"/>
            <a:r>
              <a:rPr lang="en-US" dirty="0"/>
              <a:t>Target Shooting: significantly faster with SeeingVR (</a:t>
            </a:r>
            <a:r>
              <a:rPr lang="en-US" i="1" dirty="0"/>
              <a:t>p </a:t>
            </a:r>
            <a:r>
              <a:rPr lang="en-US" dirty="0"/>
              <a:t>&lt; .001)</a:t>
            </a:r>
          </a:p>
          <a:p>
            <a:r>
              <a:rPr lang="en-US" dirty="0"/>
              <a:t>Tool preferences varied by visual condition and task</a:t>
            </a:r>
          </a:p>
          <a:p>
            <a:pPr lvl="1"/>
            <a:r>
              <a:rPr lang="en-US" dirty="0"/>
              <a:t>Text Augmentation, Depth Measurement, and Highlight were top-rated</a:t>
            </a:r>
          </a:p>
          <a:p>
            <a:pPr lvl="1"/>
            <a:r>
              <a:rPr lang="en-US" dirty="0"/>
              <a:t>Recoloring’s aesthetic change considered too large</a:t>
            </a:r>
          </a:p>
        </p:txBody>
      </p:sp>
    </p:spTree>
    <p:extLst>
      <p:ext uri="{BB962C8B-B14F-4D97-AF65-F5344CB8AC3E}">
        <p14:creationId xmlns:p14="http://schemas.microsoft.com/office/powerpoint/2010/main" val="34515250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theme/theme1.xml><?xml version="1.0" encoding="utf-8"?>
<a:theme xmlns:a="http://schemas.openxmlformats.org/drawingml/2006/main" name="Office Theme">
  <a:themeElements>
    <a:clrScheme name="Custom 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FFFFFF"/>
      </a:hlink>
      <a:folHlink>
        <a:srgbClr val="FFC0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1082</TotalTime>
  <Words>1780</Words>
  <Application>Microsoft Office PowerPoint</Application>
  <PresentationFormat>Widescreen</PresentationFormat>
  <Paragraphs>119</Paragraphs>
  <Slides>13</Slides>
  <Notes>13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Making VR Inclusive for People with Low Vision</vt:lpstr>
      <vt:lpstr>Low Vision</vt:lpstr>
      <vt:lpstr>Related Work</vt:lpstr>
      <vt:lpstr>User-Centered Design Process</vt:lpstr>
      <vt:lpstr>SeeingVR</vt:lpstr>
      <vt:lpstr>PowerPoint Presentation</vt:lpstr>
      <vt:lpstr>Evaluation: Users with Low Vision</vt:lpstr>
      <vt:lpstr>Virtual Tasks</vt:lpstr>
      <vt:lpstr>Findings from Evaluation with PLV</vt:lpstr>
      <vt:lpstr>Evaluation: Generality</vt:lpstr>
      <vt:lpstr>PowerPoint Presentation</vt:lpstr>
      <vt:lpstr>Evaluation: Unity Developers</vt:lpstr>
      <vt:lpstr>Making VR Inclusive for People with Low Vision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Ability</dc:title>
  <dc:creator>Meredith Ringel Morris</dc:creator>
  <cp:lastModifiedBy>Meredith Ringel Morris</cp:lastModifiedBy>
  <cp:revision>5</cp:revision>
  <dcterms:created xsi:type="dcterms:W3CDTF">2018-05-22T17:55:52Z</dcterms:created>
  <dcterms:modified xsi:type="dcterms:W3CDTF">2019-10-31T20:33:22Z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merrie@microsoft.com</vt:lpwstr>
  </property>
  <property fmtid="{D5CDD505-2E9C-101B-9397-08002B2CF9AE}" pid="5" name="MSIP_Label_f42aa342-8706-4288-bd11-ebb85995028c_SetDate">
    <vt:lpwstr>2018-05-22T23:58:21.3025015Z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